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3"/>
  </p:notesMasterIdLst>
  <p:sldIdLst>
    <p:sldId id="257" r:id="rId5"/>
    <p:sldId id="271" r:id="rId6"/>
    <p:sldId id="273" r:id="rId7"/>
    <p:sldId id="326" r:id="rId8"/>
    <p:sldId id="301" r:id="rId9"/>
    <p:sldId id="304" r:id="rId10"/>
    <p:sldId id="305" r:id="rId11"/>
    <p:sldId id="307" r:id="rId12"/>
    <p:sldId id="309" r:id="rId13"/>
    <p:sldId id="310" r:id="rId14"/>
    <p:sldId id="311" r:id="rId15"/>
    <p:sldId id="312" r:id="rId16"/>
    <p:sldId id="303" r:id="rId17"/>
    <p:sldId id="314" r:id="rId18"/>
    <p:sldId id="315" r:id="rId19"/>
    <p:sldId id="325" r:id="rId20"/>
    <p:sldId id="316" r:id="rId21"/>
    <p:sldId id="324"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anna Fredericks" initials="SF" lastIdx="9" clrIdx="0">
    <p:extLst>
      <p:ext uri="{19B8F6BF-5375-455C-9EA6-DF929625EA0E}">
        <p15:presenceInfo xmlns:p15="http://schemas.microsoft.com/office/powerpoint/2012/main" userId="S::shanna@coastalaction.org::13bed7f2-7f47-4d35-b30d-f0ecaf3f6c57" providerId="AD"/>
      </p:ext>
    </p:extLst>
  </p:cmAuthor>
  <p:cmAuthor id="2" name="Taylor Creaser" initials="TC" lastIdx="3" clrIdx="1">
    <p:extLst>
      <p:ext uri="{19B8F6BF-5375-455C-9EA6-DF929625EA0E}">
        <p15:presenceInfo xmlns:p15="http://schemas.microsoft.com/office/powerpoint/2012/main" userId="S::taylor@coastalaction.org::5d3c60c4-9140-4a53-be6c-61ef2535e9e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FC5AA2B-881A-53CF-83C1-8428FBF853B0}" v="841" dt="2025-10-23T18:40:22.551"/>
    <p1510:client id="{81270D45-30F5-49DA-8F1F-B6D4189D8A36}" v="27" dt="2025-10-23T18:47:36.870"/>
    <p1510:client id="{C09AA99C-BAD1-29B4-CAB5-6DFB5414685D}" v="50" dt="2025-10-23T16:30:04.06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83571"/>
  </p:normalViewPr>
  <p:slideViewPr>
    <p:cSldViewPr snapToGrid="0">
      <p:cViewPr>
        <p:scale>
          <a:sx n="98" d="100"/>
          <a:sy n="98" d="100"/>
        </p:scale>
        <p:origin x="1018" y="-105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07E1EE1-CE9D-6343-ACC1-8474E0487D52}" type="doc">
      <dgm:prSet loTypeId="urn:microsoft.com/office/officeart/2005/8/layout/cycle5" loCatId="" qsTypeId="urn:microsoft.com/office/officeart/2005/8/quickstyle/simple1" qsCatId="simple" csTypeId="urn:microsoft.com/office/officeart/2005/8/colors/accent1_2" csCatId="accent1" phldr="1"/>
      <dgm:spPr/>
      <dgm:t>
        <a:bodyPr/>
        <a:lstStyle/>
        <a:p>
          <a:endParaRPr lang="en-US"/>
        </a:p>
      </dgm:t>
    </dgm:pt>
    <dgm:pt modelId="{BD3DF287-A685-4F47-889F-5256494DB971}">
      <dgm:prSet phldrT="[Text]"/>
      <dgm:spPr/>
      <dgm:t>
        <a:bodyPr/>
        <a:lstStyle/>
        <a:p>
          <a:r>
            <a:rPr lang="en-US"/>
            <a:t>Egg</a:t>
          </a:r>
        </a:p>
      </dgm:t>
    </dgm:pt>
    <dgm:pt modelId="{75C099E8-3927-E346-BB94-E4E04A544942}" type="parTrans" cxnId="{E6C0F708-6DE4-754B-AC86-B539A6BD6FC0}">
      <dgm:prSet/>
      <dgm:spPr/>
      <dgm:t>
        <a:bodyPr/>
        <a:lstStyle/>
        <a:p>
          <a:endParaRPr lang="en-US"/>
        </a:p>
      </dgm:t>
    </dgm:pt>
    <dgm:pt modelId="{AA03D0A3-A72E-A74E-AB03-80FF10C19CE9}" type="sibTrans" cxnId="{E6C0F708-6DE4-754B-AC86-B539A6BD6FC0}">
      <dgm:prSet/>
      <dgm:spPr/>
      <dgm:t>
        <a:bodyPr/>
        <a:lstStyle/>
        <a:p>
          <a:endParaRPr lang="en-US"/>
        </a:p>
      </dgm:t>
    </dgm:pt>
    <dgm:pt modelId="{72D4A92D-42EA-E242-A21B-1C8824FB3779}">
      <dgm:prSet phldrT="[Text]"/>
      <dgm:spPr/>
      <dgm:t>
        <a:bodyPr/>
        <a:lstStyle/>
        <a:p>
          <a:r>
            <a:rPr lang="en-US"/>
            <a:t>Hatchling</a:t>
          </a:r>
        </a:p>
      </dgm:t>
    </dgm:pt>
    <dgm:pt modelId="{DCDBE7D1-446B-AD4B-9317-453AB8FABE58}" type="parTrans" cxnId="{01072CE4-C6DC-2C41-84CF-3CBD1A53A49A}">
      <dgm:prSet/>
      <dgm:spPr/>
      <dgm:t>
        <a:bodyPr/>
        <a:lstStyle/>
        <a:p>
          <a:endParaRPr lang="en-US"/>
        </a:p>
      </dgm:t>
    </dgm:pt>
    <dgm:pt modelId="{32010E13-2002-3644-9D55-B6A33591CAFB}" type="sibTrans" cxnId="{01072CE4-C6DC-2C41-84CF-3CBD1A53A49A}">
      <dgm:prSet/>
      <dgm:spPr/>
      <dgm:t>
        <a:bodyPr/>
        <a:lstStyle/>
        <a:p>
          <a:endParaRPr lang="en-US"/>
        </a:p>
      </dgm:t>
    </dgm:pt>
    <dgm:pt modelId="{05DCD529-A608-6D47-AF88-F154B69EDAE3}">
      <dgm:prSet phldrT="[Text]"/>
      <dgm:spPr/>
      <dgm:t>
        <a:bodyPr/>
        <a:lstStyle/>
        <a:p>
          <a:r>
            <a:rPr lang="en-US"/>
            <a:t>Juvenile</a:t>
          </a:r>
        </a:p>
      </dgm:t>
    </dgm:pt>
    <dgm:pt modelId="{741779C4-3830-3147-960A-D720E3870F29}" type="parTrans" cxnId="{BA8AAF2F-FEFD-4D47-9C4A-38E4EE0666D3}">
      <dgm:prSet/>
      <dgm:spPr/>
      <dgm:t>
        <a:bodyPr/>
        <a:lstStyle/>
        <a:p>
          <a:endParaRPr lang="en-US"/>
        </a:p>
      </dgm:t>
    </dgm:pt>
    <dgm:pt modelId="{F386B8E6-3363-5D43-A222-46CA3F402282}" type="sibTrans" cxnId="{BA8AAF2F-FEFD-4D47-9C4A-38E4EE0666D3}">
      <dgm:prSet/>
      <dgm:spPr/>
      <dgm:t>
        <a:bodyPr/>
        <a:lstStyle/>
        <a:p>
          <a:endParaRPr lang="en-US"/>
        </a:p>
      </dgm:t>
    </dgm:pt>
    <dgm:pt modelId="{13878274-3708-8E46-9837-7AC9B14F78B8}">
      <dgm:prSet phldrT="[Text]"/>
      <dgm:spPr/>
      <dgm:t>
        <a:bodyPr/>
        <a:lstStyle/>
        <a:p>
          <a:r>
            <a:rPr lang="en-US"/>
            <a:t>Adult</a:t>
          </a:r>
        </a:p>
      </dgm:t>
    </dgm:pt>
    <dgm:pt modelId="{1486E1AD-944E-2242-922D-CBD29078B64D}" type="parTrans" cxnId="{D0AA3602-7E13-1C47-92C2-6F7AA996D125}">
      <dgm:prSet/>
      <dgm:spPr/>
      <dgm:t>
        <a:bodyPr/>
        <a:lstStyle/>
        <a:p>
          <a:endParaRPr lang="en-US"/>
        </a:p>
      </dgm:t>
    </dgm:pt>
    <dgm:pt modelId="{05010D5B-AB86-D748-89DF-C248CA97F9DE}" type="sibTrans" cxnId="{D0AA3602-7E13-1C47-92C2-6F7AA996D125}">
      <dgm:prSet/>
      <dgm:spPr/>
      <dgm:t>
        <a:bodyPr/>
        <a:lstStyle/>
        <a:p>
          <a:endParaRPr lang="en-US"/>
        </a:p>
      </dgm:t>
    </dgm:pt>
    <dgm:pt modelId="{3B8CEE5C-F56A-8C4A-A99C-979A0052EC07}">
      <dgm:prSet phldrT="[Text]"/>
      <dgm:spPr/>
      <dgm:t>
        <a:bodyPr/>
        <a:lstStyle/>
        <a:p>
          <a:r>
            <a:rPr lang="en-US"/>
            <a:t>Nesting</a:t>
          </a:r>
        </a:p>
      </dgm:t>
    </dgm:pt>
    <dgm:pt modelId="{3A41F1BF-9362-774B-8B91-EA9B1D30EE4C}" type="parTrans" cxnId="{9417E556-3F00-7B46-886B-63FEA380AD50}">
      <dgm:prSet/>
      <dgm:spPr/>
      <dgm:t>
        <a:bodyPr/>
        <a:lstStyle/>
        <a:p>
          <a:endParaRPr lang="en-US"/>
        </a:p>
      </dgm:t>
    </dgm:pt>
    <dgm:pt modelId="{F8AC05BA-BC8A-4042-AE34-AC5B285BD12A}" type="sibTrans" cxnId="{9417E556-3F00-7B46-886B-63FEA380AD50}">
      <dgm:prSet/>
      <dgm:spPr/>
      <dgm:t>
        <a:bodyPr/>
        <a:lstStyle/>
        <a:p>
          <a:endParaRPr lang="en-US"/>
        </a:p>
      </dgm:t>
    </dgm:pt>
    <dgm:pt modelId="{07977071-6C74-DB42-88FF-DC4FFDA883C1}" type="pres">
      <dgm:prSet presAssocID="{F07E1EE1-CE9D-6343-ACC1-8474E0487D52}" presName="cycle" presStyleCnt="0">
        <dgm:presLayoutVars>
          <dgm:dir/>
          <dgm:resizeHandles val="exact"/>
        </dgm:presLayoutVars>
      </dgm:prSet>
      <dgm:spPr/>
    </dgm:pt>
    <dgm:pt modelId="{ABDD6BA7-1D9C-BB4B-AC83-1505AB6C1C9A}" type="pres">
      <dgm:prSet presAssocID="{BD3DF287-A685-4F47-889F-5256494DB971}" presName="node" presStyleLbl="node1" presStyleIdx="0" presStyleCnt="5">
        <dgm:presLayoutVars>
          <dgm:bulletEnabled val="1"/>
        </dgm:presLayoutVars>
      </dgm:prSet>
      <dgm:spPr/>
    </dgm:pt>
    <dgm:pt modelId="{698ED788-736D-B143-BBFD-1931325B90B5}" type="pres">
      <dgm:prSet presAssocID="{BD3DF287-A685-4F47-889F-5256494DB971}" presName="spNode" presStyleCnt="0"/>
      <dgm:spPr/>
    </dgm:pt>
    <dgm:pt modelId="{1A75E9AC-CCB7-EC48-B08C-1029258DE73B}" type="pres">
      <dgm:prSet presAssocID="{AA03D0A3-A72E-A74E-AB03-80FF10C19CE9}" presName="sibTrans" presStyleLbl="sibTrans1D1" presStyleIdx="0" presStyleCnt="5"/>
      <dgm:spPr/>
    </dgm:pt>
    <dgm:pt modelId="{4D28C70B-1784-5242-A7A0-4524FE6DDC35}" type="pres">
      <dgm:prSet presAssocID="{72D4A92D-42EA-E242-A21B-1C8824FB3779}" presName="node" presStyleLbl="node1" presStyleIdx="1" presStyleCnt="5">
        <dgm:presLayoutVars>
          <dgm:bulletEnabled val="1"/>
        </dgm:presLayoutVars>
      </dgm:prSet>
      <dgm:spPr/>
    </dgm:pt>
    <dgm:pt modelId="{27A79FBB-B5D9-044B-9ECD-798636D07ABA}" type="pres">
      <dgm:prSet presAssocID="{72D4A92D-42EA-E242-A21B-1C8824FB3779}" presName="spNode" presStyleCnt="0"/>
      <dgm:spPr/>
    </dgm:pt>
    <dgm:pt modelId="{F6E22755-4711-9B42-B170-96C497475746}" type="pres">
      <dgm:prSet presAssocID="{32010E13-2002-3644-9D55-B6A33591CAFB}" presName="sibTrans" presStyleLbl="sibTrans1D1" presStyleIdx="1" presStyleCnt="5"/>
      <dgm:spPr/>
    </dgm:pt>
    <dgm:pt modelId="{A81379FF-BCC0-7347-9EC3-DE6E900AA326}" type="pres">
      <dgm:prSet presAssocID="{05DCD529-A608-6D47-AF88-F154B69EDAE3}" presName="node" presStyleLbl="node1" presStyleIdx="2" presStyleCnt="5">
        <dgm:presLayoutVars>
          <dgm:bulletEnabled val="1"/>
        </dgm:presLayoutVars>
      </dgm:prSet>
      <dgm:spPr/>
    </dgm:pt>
    <dgm:pt modelId="{53C5FCD3-FB09-1B4F-A49A-AC24C1008C3E}" type="pres">
      <dgm:prSet presAssocID="{05DCD529-A608-6D47-AF88-F154B69EDAE3}" presName="spNode" presStyleCnt="0"/>
      <dgm:spPr/>
    </dgm:pt>
    <dgm:pt modelId="{A2BD0597-D7D6-D549-9ED4-A78A9E84E9A5}" type="pres">
      <dgm:prSet presAssocID="{F386B8E6-3363-5D43-A222-46CA3F402282}" presName="sibTrans" presStyleLbl="sibTrans1D1" presStyleIdx="2" presStyleCnt="5"/>
      <dgm:spPr/>
    </dgm:pt>
    <dgm:pt modelId="{F4248897-4E3D-574B-A599-8C8220D3AC61}" type="pres">
      <dgm:prSet presAssocID="{13878274-3708-8E46-9837-7AC9B14F78B8}" presName="node" presStyleLbl="node1" presStyleIdx="3" presStyleCnt="5">
        <dgm:presLayoutVars>
          <dgm:bulletEnabled val="1"/>
        </dgm:presLayoutVars>
      </dgm:prSet>
      <dgm:spPr/>
    </dgm:pt>
    <dgm:pt modelId="{927BD752-CB25-F94C-A84D-A77321FA8CF6}" type="pres">
      <dgm:prSet presAssocID="{13878274-3708-8E46-9837-7AC9B14F78B8}" presName="spNode" presStyleCnt="0"/>
      <dgm:spPr/>
    </dgm:pt>
    <dgm:pt modelId="{80FAD377-9675-9749-8EFD-25F5F90D8F78}" type="pres">
      <dgm:prSet presAssocID="{05010D5B-AB86-D748-89DF-C248CA97F9DE}" presName="sibTrans" presStyleLbl="sibTrans1D1" presStyleIdx="3" presStyleCnt="5"/>
      <dgm:spPr/>
    </dgm:pt>
    <dgm:pt modelId="{D45D4234-5A6D-ED40-9911-868CF369BE9A}" type="pres">
      <dgm:prSet presAssocID="{3B8CEE5C-F56A-8C4A-A99C-979A0052EC07}" presName="node" presStyleLbl="node1" presStyleIdx="4" presStyleCnt="5">
        <dgm:presLayoutVars>
          <dgm:bulletEnabled val="1"/>
        </dgm:presLayoutVars>
      </dgm:prSet>
      <dgm:spPr/>
    </dgm:pt>
    <dgm:pt modelId="{71C69A6C-8D6D-9A48-9670-C03564CF6F08}" type="pres">
      <dgm:prSet presAssocID="{3B8CEE5C-F56A-8C4A-A99C-979A0052EC07}" presName="spNode" presStyleCnt="0"/>
      <dgm:spPr/>
    </dgm:pt>
    <dgm:pt modelId="{4391E625-CABA-BC4E-918E-B7E0C9791683}" type="pres">
      <dgm:prSet presAssocID="{F8AC05BA-BC8A-4042-AE34-AC5B285BD12A}" presName="sibTrans" presStyleLbl="sibTrans1D1" presStyleIdx="4" presStyleCnt="5"/>
      <dgm:spPr/>
    </dgm:pt>
  </dgm:ptLst>
  <dgm:cxnLst>
    <dgm:cxn modelId="{D0AA3602-7E13-1C47-92C2-6F7AA996D125}" srcId="{F07E1EE1-CE9D-6343-ACC1-8474E0487D52}" destId="{13878274-3708-8E46-9837-7AC9B14F78B8}" srcOrd="3" destOrd="0" parTransId="{1486E1AD-944E-2242-922D-CBD29078B64D}" sibTransId="{05010D5B-AB86-D748-89DF-C248CA97F9DE}"/>
    <dgm:cxn modelId="{609CBF05-B471-1843-8A10-5EE811106BC4}" type="presOf" srcId="{05010D5B-AB86-D748-89DF-C248CA97F9DE}" destId="{80FAD377-9675-9749-8EFD-25F5F90D8F78}" srcOrd="0" destOrd="0" presId="urn:microsoft.com/office/officeart/2005/8/layout/cycle5"/>
    <dgm:cxn modelId="{E6C0F708-6DE4-754B-AC86-B539A6BD6FC0}" srcId="{F07E1EE1-CE9D-6343-ACC1-8474E0487D52}" destId="{BD3DF287-A685-4F47-889F-5256494DB971}" srcOrd="0" destOrd="0" parTransId="{75C099E8-3927-E346-BB94-E4E04A544942}" sibTransId="{AA03D0A3-A72E-A74E-AB03-80FF10C19CE9}"/>
    <dgm:cxn modelId="{E941351F-6DD2-EE45-81C4-63FEB3A491DE}" type="presOf" srcId="{32010E13-2002-3644-9D55-B6A33591CAFB}" destId="{F6E22755-4711-9B42-B170-96C497475746}" srcOrd="0" destOrd="0" presId="urn:microsoft.com/office/officeart/2005/8/layout/cycle5"/>
    <dgm:cxn modelId="{42A6C924-B3D5-3F45-996C-17AE51D3E74F}" type="presOf" srcId="{AA03D0A3-A72E-A74E-AB03-80FF10C19CE9}" destId="{1A75E9AC-CCB7-EC48-B08C-1029258DE73B}" srcOrd="0" destOrd="0" presId="urn:microsoft.com/office/officeart/2005/8/layout/cycle5"/>
    <dgm:cxn modelId="{31F93E2B-3737-2A4F-A796-B00BBAA747BF}" type="presOf" srcId="{13878274-3708-8E46-9837-7AC9B14F78B8}" destId="{F4248897-4E3D-574B-A599-8C8220D3AC61}" srcOrd="0" destOrd="0" presId="urn:microsoft.com/office/officeart/2005/8/layout/cycle5"/>
    <dgm:cxn modelId="{C9A0FC2C-8CBC-A148-9636-E7DD9AB0B5A2}" type="presOf" srcId="{3B8CEE5C-F56A-8C4A-A99C-979A0052EC07}" destId="{D45D4234-5A6D-ED40-9911-868CF369BE9A}" srcOrd="0" destOrd="0" presId="urn:microsoft.com/office/officeart/2005/8/layout/cycle5"/>
    <dgm:cxn modelId="{BA8AAF2F-FEFD-4D47-9C4A-38E4EE0666D3}" srcId="{F07E1EE1-CE9D-6343-ACC1-8474E0487D52}" destId="{05DCD529-A608-6D47-AF88-F154B69EDAE3}" srcOrd="2" destOrd="0" parTransId="{741779C4-3830-3147-960A-D720E3870F29}" sibTransId="{F386B8E6-3363-5D43-A222-46CA3F402282}"/>
    <dgm:cxn modelId="{7FDB6A42-6BBD-CC44-BA50-E6FC2A8CD83C}" type="presOf" srcId="{F8AC05BA-BC8A-4042-AE34-AC5B285BD12A}" destId="{4391E625-CABA-BC4E-918E-B7E0C9791683}" srcOrd="0" destOrd="0" presId="urn:microsoft.com/office/officeart/2005/8/layout/cycle5"/>
    <dgm:cxn modelId="{5D56786B-E431-F846-8032-7BB8AEAC7167}" type="presOf" srcId="{F07E1EE1-CE9D-6343-ACC1-8474E0487D52}" destId="{07977071-6C74-DB42-88FF-DC4FFDA883C1}" srcOrd="0" destOrd="0" presId="urn:microsoft.com/office/officeart/2005/8/layout/cycle5"/>
    <dgm:cxn modelId="{B5B9796E-DA15-8645-9CD8-B53A2D6BC570}" type="presOf" srcId="{BD3DF287-A685-4F47-889F-5256494DB971}" destId="{ABDD6BA7-1D9C-BB4B-AC83-1505AB6C1C9A}" srcOrd="0" destOrd="0" presId="urn:microsoft.com/office/officeart/2005/8/layout/cycle5"/>
    <dgm:cxn modelId="{9417E556-3F00-7B46-886B-63FEA380AD50}" srcId="{F07E1EE1-CE9D-6343-ACC1-8474E0487D52}" destId="{3B8CEE5C-F56A-8C4A-A99C-979A0052EC07}" srcOrd="4" destOrd="0" parTransId="{3A41F1BF-9362-774B-8B91-EA9B1D30EE4C}" sibTransId="{F8AC05BA-BC8A-4042-AE34-AC5B285BD12A}"/>
    <dgm:cxn modelId="{7C776C89-CCE3-8048-9288-F594206B11BC}" type="presOf" srcId="{05DCD529-A608-6D47-AF88-F154B69EDAE3}" destId="{A81379FF-BCC0-7347-9EC3-DE6E900AA326}" srcOrd="0" destOrd="0" presId="urn:microsoft.com/office/officeart/2005/8/layout/cycle5"/>
    <dgm:cxn modelId="{34A2FCAF-9F5F-E646-9753-CCD43888BE52}" type="presOf" srcId="{72D4A92D-42EA-E242-A21B-1C8824FB3779}" destId="{4D28C70B-1784-5242-A7A0-4524FE6DDC35}" srcOrd="0" destOrd="0" presId="urn:microsoft.com/office/officeart/2005/8/layout/cycle5"/>
    <dgm:cxn modelId="{01072CE4-C6DC-2C41-84CF-3CBD1A53A49A}" srcId="{F07E1EE1-CE9D-6343-ACC1-8474E0487D52}" destId="{72D4A92D-42EA-E242-A21B-1C8824FB3779}" srcOrd="1" destOrd="0" parTransId="{DCDBE7D1-446B-AD4B-9317-453AB8FABE58}" sibTransId="{32010E13-2002-3644-9D55-B6A33591CAFB}"/>
    <dgm:cxn modelId="{09E75DFB-203A-A140-A6E8-290076585683}" type="presOf" srcId="{F386B8E6-3363-5D43-A222-46CA3F402282}" destId="{A2BD0597-D7D6-D549-9ED4-A78A9E84E9A5}" srcOrd="0" destOrd="0" presId="urn:microsoft.com/office/officeart/2005/8/layout/cycle5"/>
    <dgm:cxn modelId="{5555DFCE-F1DD-7743-B74B-6A3588F03FB3}" type="presParOf" srcId="{07977071-6C74-DB42-88FF-DC4FFDA883C1}" destId="{ABDD6BA7-1D9C-BB4B-AC83-1505AB6C1C9A}" srcOrd="0" destOrd="0" presId="urn:microsoft.com/office/officeart/2005/8/layout/cycle5"/>
    <dgm:cxn modelId="{11558B22-1E46-3144-B2F7-D344DC56CBA2}" type="presParOf" srcId="{07977071-6C74-DB42-88FF-DC4FFDA883C1}" destId="{698ED788-736D-B143-BBFD-1931325B90B5}" srcOrd="1" destOrd="0" presId="urn:microsoft.com/office/officeart/2005/8/layout/cycle5"/>
    <dgm:cxn modelId="{27B1F86F-CCF8-6C4B-A57F-3C1622BCF91D}" type="presParOf" srcId="{07977071-6C74-DB42-88FF-DC4FFDA883C1}" destId="{1A75E9AC-CCB7-EC48-B08C-1029258DE73B}" srcOrd="2" destOrd="0" presId="urn:microsoft.com/office/officeart/2005/8/layout/cycle5"/>
    <dgm:cxn modelId="{03ADB814-6ABF-AD4C-BA82-F8D323FB21E1}" type="presParOf" srcId="{07977071-6C74-DB42-88FF-DC4FFDA883C1}" destId="{4D28C70B-1784-5242-A7A0-4524FE6DDC35}" srcOrd="3" destOrd="0" presId="urn:microsoft.com/office/officeart/2005/8/layout/cycle5"/>
    <dgm:cxn modelId="{5546410F-4997-E544-AF0E-807098DB804A}" type="presParOf" srcId="{07977071-6C74-DB42-88FF-DC4FFDA883C1}" destId="{27A79FBB-B5D9-044B-9ECD-798636D07ABA}" srcOrd="4" destOrd="0" presId="urn:microsoft.com/office/officeart/2005/8/layout/cycle5"/>
    <dgm:cxn modelId="{D2F803BA-AEBA-F44D-9FFB-B3FF160AC675}" type="presParOf" srcId="{07977071-6C74-DB42-88FF-DC4FFDA883C1}" destId="{F6E22755-4711-9B42-B170-96C497475746}" srcOrd="5" destOrd="0" presId="urn:microsoft.com/office/officeart/2005/8/layout/cycle5"/>
    <dgm:cxn modelId="{2825A682-06E2-1842-A337-D36CC06CDC09}" type="presParOf" srcId="{07977071-6C74-DB42-88FF-DC4FFDA883C1}" destId="{A81379FF-BCC0-7347-9EC3-DE6E900AA326}" srcOrd="6" destOrd="0" presId="urn:microsoft.com/office/officeart/2005/8/layout/cycle5"/>
    <dgm:cxn modelId="{77DC29E9-EEFE-C743-836E-69AF26593C64}" type="presParOf" srcId="{07977071-6C74-DB42-88FF-DC4FFDA883C1}" destId="{53C5FCD3-FB09-1B4F-A49A-AC24C1008C3E}" srcOrd="7" destOrd="0" presId="urn:microsoft.com/office/officeart/2005/8/layout/cycle5"/>
    <dgm:cxn modelId="{7D45A2CB-4D3E-2F4C-B784-AC7E6B120F49}" type="presParOf" srcId="{07977071-6C74-DB42-88FF-DC4FFDA883C1}" destId="{A2BD0597-D7D6-D549-9ED4-A78A9E84E9A5}" srcOrd="8" destOrd="0" presId="urn:microsoft.com/office/officeart/2005/8/layout/cycle5"/>
    <dgm:cxn modelId="{407FE073-EA32-A543-9CAC-891D8FB9060F}" type="presParOf" srcId="{07977071-6C74-DB42-88FF-DC4FFDA883C1}" destId="{F4248897-4E3D-574B-A599-8C8220D3AC61}" srcOrd="9" destOrd="0" presId="urn:microsoft.com/office/officeart/2005/8/layout/cycle5"/>
    <dgm:cxn modelId="{FD6DDDB0-00E3-1C42-8599-37F65991A4CF}" type="presParOf" srcId="{07977071-6C74-DB42-88FF-DC4FFDA883C1}" destId="{927BD752-CB25-F94C-A84D-A77321FA8CF6}" srcOrd="10" destOrd="0" presId="urn:microsoft.com/office/officeart/2005/8/layout/cycle5"/>
    <dgm:cxn modelId="{7418BFE9-BA82-2C4C-A099-46544F6C8462}" type="presParOf" srcId="{07977071-6C74-DB42-88FF-DC4FFDA883C1}" destId="{80FAD377-9675-9749-8EFD-25F5F90D8F78}" srcOrd="11" destOrd="0" presId="urn:microsoft.com/office/officeart/2005/8/layout/cycle5"/>
    <dgm:cxn modelId="{601BF760-390E-2F43-B516-4CF249AC2EA9}" type="presParOf" srcId="{07977071-6C74-DB42-88FF-DC4FFDA883C1}" destId="{D45D4234-5A6D-ED40-9911-868CF369BE9A}" srcOrd="12" destOrd="0" presId="urn:microsoft.com/office/officeart/2005/8/layout/cycle5"/>
    <dgm:cxn modelId="{D2102A48-0EE0-354F-9808-7B40DA1D52F3}" type="presParOf" srcId="{07977071-6C74-DB42-88FF-DC4FFDA883C1}" destId="{71C69A6C-8D6D-9A48-9670-C03564CF6F08}" srcOrd="13" destOrd="0" presId="urn:microsoft.com/office/officeart/2005/8/layout/cycle5"/>
    <dgm:cxn modelId="{6E661749-8DB2-B442-B5B5-8CCFC6D32277}" type="presParOf" srcId="{07977071-6C74-DB42-88FF-DC4FFDA883C1}" destId="{4391E625-CABA-BC4E-918E-B7E0C9791683}" srcOrd="14" destOrd="0" presId="urn:microsoft.com/office/officeart/2005/8/layout/cycle5"/>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DD6BA7-1D9C-BB4B-AC83-1505AB6C1C9A}">
      <dsp:nvSpPr>
        <dsp:cNvPr id="0" name=""/>
        <dsp:cNvSpPr/>
      </dsp:nvSpPr>
      <dsp:spPr>
        <a:xfrm>
          <a:off x="1283384" y="901"/>
          <a:ext cx="1019003" cy="6623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Egg</a:t>
          </a:r>
        </a:p>
      </dsp:txBody>
      <dsp:txXfrm>
        <a:off x="1315717" y="33234"/>
        <a:ext cx="954337" cy="597686"/>
      </dsp:txXfrm>
    </dsp:sp>
    <dsp:sp modelId="{1A75E9AC-CCB7-EC48-B08C-1029258DE73B}">
      <dsp:nvSpPr>
        <dsp:cNvPr id="0" name=""/>
        <dsp:cNvSpPr/>
      </dsp:nvSpPr>
      <dsp:spPr>
        <a:xfrm>
          <a:off x="469247" y="332078"/>
          <a:ext cx="2647277" cy="2647277"/>
        </a:xfrm>
        <a:custGeom>
          <a:avLst/>
          <a:gdLst/>
          <a:ahLst/>
          <a:cxnLst/>
          <a:rect l="0" t="0" r="0" b="0"/>
          <a:pathLst>
            <a:path>
              <a:moveTo>
                <a:pt x="1969733" y="168397"/>
              </a:moveTo>
              <a:arcTo wR="1323638" hR="1323638" stAng="17953025" swAng="1212190"/>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4D28C70B-1784-5242-A7A0-4524FE6DDC35}">
      <dsp:nvSpPr>
        <dsp:cNvPr id="0" name=""/>
        <dsp:cNvSpPr/>
      </dsp:nvSpPr>
      <dsp:spPr>
        <a:xfrm>
          <a:off x="2542239" y="915513"/>
          <a:ext cx="1019003" cy="6623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Hatchling</a:t>
          </a:r>
        </a:p>
      </dsp:txBody>
      <dsp:txXfrm>
        <a:off x="2574572" y="947846"/>
        <a:ext cx="954337" cy="597686"/>
      </dsp:txXfrm>
    </dsp:sp>
    <dsp:sp modelId="{F6E22755-4711-9B42-B170-96C497475746}">
      <dsp:nvSpPr>
        <dsp:cNvPr id="0" name=""/>
        <dsp:cNvSpPr/>
      </dsp:nvSpPr>
      <dsp:spPr>
        <a:xfrm>
          <a:off x="469247" y="332078"/>
          <a:ext cx="2647277" cy="2647277"/>
        </a:xfrm>
        <a:custGeom>
          <a:avLst/>
          <a:gdLst/>
          <a:ahLst/>
          <a:cxnLst/>
          <a:rect l="0" t="0" r="0" b="0"/>
          <a:pathLst>
            <a:path>
              <a:moveTo>
                <a:pt x="2644108" y="1415182"/>
              </a:moveTo>
              <a:arcTo wR="1323638" hR="1323638" stAng="21837948" swAng="1360230"/>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A81379FF-BCC0-7347-9EC3-DE6E900AA326}">
      <dsp:nvSpPr>
        <dsp:cNvPr id="0" name=""/>
        <dsp:cNvSpPr/>
      </dsp:nvSpPr>
      <dsp:spPr>
        <a:xfrm>
          <a:off x="2061399" y="2395386"/>
          <a:ext cx="1019003" cy="6623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Juvenile</a:t>
          </a:r>
        </a:p>
      </dsp:txBody>
      <dsp:txXfrm>
        <a:off x="2093732" y="2427719"/>
        <a:ext cx="954337" cy="597686"/>
      </dsp:txXfrm>
    </dsp:sp>
    <dsp:sp modelId="{A2BD0597-D7D6-D549-9ED4-A78A9E84E9A5}">
      <dsp:nvSpPr>
        <dsp:cNvPr id="0" name=""/>
        <dsp:cNvSpPr/>
      </dsp:nvSpPr>
      <dsp:spPr>
        <a:xfrm>
          <a:off x="469247" y="332078"/>
          <a:ext cx="2647277" cy="2647277"/>
        </a:xfrm>
        <a:custGeom>
          <a:avLst/>
          <a:gdLst/>
          <a:ahLst/>
          <a:cxnLst/>
          <a:rect l="0" t="0" r="0" b="0"/>
          <a:pathLst>
            <a:path>
              <a:moveTo>
                <a:pt x="1486211" y="2637255"/>
              </a:moveTo>
              <a:arcTo wR="1323638" hR="1323638" stAng="4976697" swAng="846606"/>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F4248897-4E3D-574B-A599-8C8220D3AC61}">
      <dsp:nvSpPr>
        <dsp:cNvPr id="0" name=""/>
        <dsp:cNvSpPr/>
      </dsp:nvSpPr>
      <dsp:spPr>
        <a:xfrm>
          <a:off x="505368" y="2395386"/>
          <a:ext cx="1019003" cy="6623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Adult</a:t>
          </a:r>
        </a:p>
      </dsp:txBody>
      <dsp:txXfrm>
        <a:off x="537701" y="2427719"/>
        <a:ext cx="954337" cy="597686"/>
      </dsp:txXfrm>
    </dsp:sp>
    <dsp:sp modelId="{80FAD377-9675-9749-8EFD-25F5F90D8F78}">
      <dsp:nvSpPr>
        <dsp:cNvPr id="0" name=""/>
        <dsp:cNvSpPr/>
      </dsp:nvSpPr>
      <dsp:spPr>
        <a:xfrm>
          <a:off x="469247" y="332078"/>
          <a:ext cx="2647277" cy="2647277"/>
        </a:xfrm>
        <a:custGeom>
          <a:avLst/>
          <a:gdLst/>
          <a:ahLst/>
          <a:cxnLst/>
          <a:rect l="0" t="0" r="0" b="0"/>
          <a:pathLst>
            <a:path>
              <a:moveTo>
                <a:pt x="140477" y="1917059"/>
              </a:moveTo>
              <a:arcTo wR="1323638" hR="1323638" stAng="9201822" swAng="1360230"/>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 modelId="{D45D4234-5A6D-ED40-9911-868CF369BE9A}">
      <dsp:nvSpPr>
        <dsp:cNvPr id="0" name=""/>
        <dsp:cNvSpPr/>
      </dsp:nvSpPr>
      <dsp:spPr>
        <a:xfrm>
          <a:off x="24528" y="915513"/>
          <a:ext cx="1019003" cy="66235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Nesting</a:t>
          </a:r>
        </a:p>
      </dsp:txBody>
      <dsp:txXfrm>
        <a:off x="56861" y="947846"/>
        <a:ext cx="954337" cy="597686"/>
      </dsp:txXfrm>
    </dsp:sp>
    <dsp:sp modelId="{4391E625-CABA-BC4E-918E-B7E0C9791683}">
      <dsp:nvSpPr>
        <dsp:cNvPr id="0" name=""/>
        <dsp:cNvSpPr/>
      </dsp:nvSpPr>
      <dsp:spPr>
        <a:xfrm>
          <a:off x="469247" y="332078"/>
          <a:ext cx="2647277" cy="2647277"/>
        </a:xfrm>
        <a:custGeom>
          <a:avLst/>
          <a:gdLst/>
          <a:ahLst/>
          <a:cxnLst/>
          <a:rect l="0" t="0" r="0" b="0"/>
          <a:pathLst>
            <a:path>
              <a:moveTo>
                <a:pt x="318333" y="462604"/>
              </a:moveTo>
              <a:arcTo wR="1323638" hR="1323638" stAng="13234785" swAng="1212190"/>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DDF0A5-7531-EC48-B118-7FC28440895F}" type="datetimeFigureOut">
              <a:rPr lang="en-US" smtClean="0"/>
              <a:t>10/23/2025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398B51-6B91-034A-965D-E4B881F99248}" type="slidenum">
              <a:rPr lang="en-US" smtClean="0"/>
              <a:t>‹#›</a:t>
            </a:fld>
            <a:endParaRPr lang="en-US"/>
          </a:p>
        </p:txBody>
      </p:sp>
    </p:spTree>
    <p:extLst>
      <p:ext uri="{BB962C8B-B14F-4D97-AF65-F5344CB8AC3E}">
        <p14:creationId xmlns:p14="http://schemas.microsoft.com/office/powerpoint/2010/main" val="55370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naturalhistory.novascotia.ca/resources/reptiles-and-amphibians-nova-scotia/nova-scotia-turtle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naturalhistory.novascotia.ca/resources/reptiles-and-amphibians-nova-scotia/nova-scotia-turtles"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en.wikipedia.org/wiki/Turtle"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Check this website out for conservation activities https://incredibleworld.ca/lessons-new/</a:t>
            </a:r>
          </a:p>
          <a:p>
            <a:endParaRPr lang="en-CA" sz="1200" b="0" i="0" kern="1200" dirty="0">
              <a:solidFill>
                <a:schemeClr val="tx1"/>
              </a:solidFill>
              <a:effectLst/>
              <a:latin typeface="+mn-lt"/>
              <a:ea typeface="Calibri"/>
              <a:cs typeface="Calibri"/>
            </a:endParaRPr>
          </a:p>
          <a:p>
            <a:r>
              <a:rPr lang="en-CA" sz="1200" b="0" i="0" kern="1200" dirty="0">
                <a:solidFill>
                  <a:schemeClr val="tx1"/>
                </a:solidFill>
                <a:effectLst/>
                <a:latin typeface="+mn-lt"/>
                <a:ea typeface="+mn-ea"/>
                <a:cs typeface="+mn-cs"/>
              </a:rPr>
              <a:t>Activity idea:</a:t>
            </a:r>
            <a:endParaRPr lang="en-CA" sz="1200" b="0" i="0" kern="1200" dirty="0">
              <a:solidFill>
                <a:schemeClr val="tx1"/>
              </a:solidFill>
              <a:effectLst/>
              <a:latin typeface="+mn-lt"/>
              <a:ea typeface="Calibri"/>
              <a:cs typeface="Calibri"/>
            </a:endParaRPr>
          </a:p>
          <a:p>
            <a:r>
              <a:rPr lang="en-CA" sz="1200" b="0" i="0" kern="1200" dirty="0">
                <a:solidFill>
                  <a:schemeClr val="tx1"/>
                </a:solidFill>
                <a:effectLst/>
                <a:latin typeface="+mn-lt"/>
                <a:ea typeface="+mn-ea"/>
                <a:cs typeface="+mn-cs"/>
              </a:rPr>
              <a:t>Use quarters to represent snapping hatchlings (about this size in real life). 3 brown pieces of paper on table. About 25 quarters on each paper representing possible hatchlings. Then complete presentation, and at the end cover 2 of the nests (about 70% nest predation rate Congdon et al. 1987, but this really varies on year and location. Regardless, this number is very high). Really drive home that visual, that snapping turtles need our help. They are designed to survive with this level of natural predation, but any more (from HUMANS) really puts their numbers at a decline</a:t>
            </a:r>
            <a:r>
              <a:rPr lang="en-CA" sz="1200" b="0" i="0" kern="1200" dirty="0">
                <a:solidFill>
                  <a:schemeClr val="tx1"/>
                </a:solidFill>
                <a:effectLst/>
                <a:latin typeface="+mn-lt"/>
                <a:ea typeface="+mn-ea"/>
                <a:cs typeface="+mn-cs"/>
                <a:sym typeface="Wingdings" pitchFamily="2" charset="2"/>
              </a:rPr>
              <a:t> </a:t>
            </a:r>
            <a:endParaRPr lang="en-CA" sz="1200" b="0" i="0" kern="1200" dirty="0">
              <a:solidFill>
                <a:schemeClr val="tx1"/>
              </a:solidFill>
              <a:effectLst/>
              <a:latin typeface="+mn-lt"/>
              <a:ea typeface="+mn-ea"/>
              <a:cs typeface="+mn-cs"/>
            </a:endParaRPr>
          </a:p>
          <a:p>
            <a:endParaRPr lang="en-CA" sz="1200" b="0" i="0" kern="1200">
              <a:solidFill>
                <a:schemeClr val="tx1"/>
              </a:solidFill>
              <a:effectLst/>
              <a:latin typeface="+mn-lt"/>
              <a:ea typeface="+mn-ea"/>
              <a:cs typeface="+mn-cs"/>
            </a:endParaRPr>
          </a:p>
          <a:p>
            <a:endParaRPr lang="en-CA" sz="1200" b="0" i="0" kern="1200">
              <a:solidFill>
                <a:schemeClr val="tx1"/>
              </a:solidFill>
              <a:effectLst/>
              <a:latin typeface="+mn-lt"/>
              <a:ea typeface="+mn-ea"/>
              <a:cs typeface="+mn-cs"/>
            </a:endParaRPr>
          </a:p>
          <a:p>
            <a:r>
              <a:rPr lang="en-CA" sz="1200" b="0" i="0" kern="1200" dirty="0">
                <a:solidFill>
                  <a:schemeClr val="tx1"/>
                </a:solidFill>
                <a:effectLst/>
                <a:latin typeface="+mn-lt"/>
                <a:ea typeface="+mn-ea"/>
                <a:cs typeface="+mn-cs"/>
              </a:rPr>
              <a:t>Congdon, J., Breitenbach, G., Richard C. van Loben Sels, &amp; Tinkle, D. (1987). Reproduction and Nesting Ecology of Snapping Turtles (Chelydra serpentina) in Southeastern Michigan. </a:t>
            </a:r>
            <a:r>
              <a:rPr lang="en-CA" sz="1200" b="0" i="1" kern="1200" dirty="0" err="1">
                <a:solidFill>
                  <a:schemeClr val="tx1"/>
                </a:solidFill>
                <a:effectLst/>
                <a:latin typeface="+mn-lt"/>
                <a:ea typeface="+mn-ea"/>
                <a:cs typeface="+mn-cs"/>
              </a:rPr>
              <a:t>Herpetologica</a:t>
            </a:r>
            <a:r>
              <a:rPr lang="en-CA" sz="1200" b="0" i="1" kern="1200" dirty="0">
                <a:solidFill>
                  <a:schemeClr val="tx1"/>
                </a:solidFill>
                <a:effectLst/>
                <a:latin typeface="+mn-lt"/>
                <a:ea typeface="+mn-ea"/>
                <a:cs typeface="+mn-cs"/>
              </a:rPr>
              <a:t>,</a:t>
            </a:r>
            <a:r>
              <a:rPr lang="en-CA" sz="1200" b="0" i="0" kern="1200" dirty="0">
                <a:solidFill>
                  <a:schemeClr val="tx1"/>
                </a:solidFill>
                <a:effectLst/>
                <a:latin typeface="+mn-lt"/>
                <a:ea typeface="+mn-ea"/>
                <a:cs typeface="+mn-cs"/>
              </a:rPr>
              <a:t> </a:t>
            </a:r>
            <a:r>
              <a:rPr lang="en-CA" sz="1200" b="0" i="1" kern="1200" dirty="0">
                <a:solidFill>
                  <a:schemeClr val="tx1"/>
                </a:solidFill>
                <a:effectLst/>
                <a:latin typeface="+mn-lt"/>
                <a:ea typeface="+mn-ea"/>
                <a:cs typeface="+mn-cs"/>
              </a:rPr>
              <a:t>43</a:t>
            </a:r>
            <a:r>
              <a:rPr lang="en-CA" sz="1200" b="0" i="0" kern="1200" dirty="0">
                <a:solidFill>
                  <a:schemeClr val="tx1"/>
                </a:solidFill>
                <a:effectLst/>
                <a:latin typeface="+mn-lt"/>
                <a:ea typeface="+mn-ea"/>
                <a:cs typeface="+mn-cs"/>
              </a:rPr>
              <a:t>(1), 39-54. Retrieved December 16, 2020, from http://www.jstor.org/stable/3892436</a:t>
            </a:r>
            <a:endParaRPr lang="en-CA" sz="1200" b="0" i="0" kern="1200" dirty="0">
              <a:solidFill>
                <a:schemeClr val="tx1"/>
              </a:solidFill>
              <a:effectLst/>
              <a:latin typeface="+mn-lt"/>
              <a:ea typeface="Calibri"/>
              <a:cs typeface="Calibri"/>
            </a:endParaRPr>
          </a:p>
          <a:p>
            <a:endParaRPr lang="en-US"/>
          </a:p>
        </p:txBody>
      </p:sp>
      <p:sp>
        <p:nvSpPr>
          <p:cNvPr id="4" name="Slide Number Placeholder 3"/>
          <p:cNvSpPr>
            <a:spLocks noGrp="1"/>
          </p:cNvSpPr>
          <p:nvPr>
            <p:ph type="sldNum" sz="quarter" idx="5"/>
          </p:nvPr>
        </p:nvSpPr>
        <p:spPr/>
        <p:txBody>
          <a:bodyPr/>
          <a:lstStyle/>
          <a:p>
            <a:fld id="{7AA2ABA6-DEEF-D041-B18C-A846CB1E7CDE}" type="slidenum">
              <a:rPr lang="en-US" smtClean="0"/>
              <a:t>1</a:t>
            </a:fld>
            <a:endParaRPr lang="en-US"/>
          </a:p>
        </p:txBody>
      </p:sp>
    </p:spTree>
    <p:extLst>
      <p:ext uri="{BB962C8B-B14F-4D97-AF65-F5344CB8AC3E}">
        <p14:creationId xmlns:p14="http://schemas.microsoft.com/office/powerpoint/2010/main" val="26489751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plants than animals, but they are omnivores.</a:t>
            </a:r>
          </a:p>
        </p:txBody>
      </p:sp>
      <p:sp>
        <p:nvSpPr>
          <p:cNvPr id="4" name="Slide Number Placeholder 3"/>
          <p:cNvSpPr>
            <a:spLocks noGrp="1"/>
          </p:cNvSpPr>
          <p:nvPr>
            <p:ph type="sldNum" sz="quarter" idx="5"/>
          </p:nvPr>
        </p:nvSpPr>
        <p:spPr/>
        <p:txBody>
          <a:bodyPr/>
          <a:lstStyle/>
          <a:p>
            <a:fld id="{BD398B51-6B91-034A-965D-E4B881F99248}" type="slidenum">
              <a:rPr lang="en-US" smtClean="0"/>
              <a:t>10</a:t>
            </a:fld>
            <a:endParaRPr lang="en-US"/>
          </a:p>
        </p:txBody>
      </p:sp>
    </p:spTree>
    <p:extLst>
      <p:ext uri="{BB962C8B-B14F-4D97-AF65-F5344CB8AC3E}">
        <p14:creationId xmlns:p14="http://schemas.microsoft.com/office/powerpoint/2010/main" val="22642473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Snappers eat, as well as are eaten by other animals. Full grown snappers have no natural predators. But baby hatchlings and eggs are very vulnerable to the animals on the slide.</a:t>
            </a:r>
          </a:p>
        </p:txBody>
      </p:sp>
      <p:sp>
        <p:nvSpPr>
          <p:cNvPr id="4" name="Slide Number Placeholder 3"/>
          <p:cNvSpPr>
            <a:spLocks noGrp="1"/>
          </p:cNvSpPr>
          <p:nvPr>
            <p:ph type="sldNum" sz="quarter" idx="5"/>
          </p:nvPr>
        </p:nvSpPr>
        <p:spPr/>
        <p:txBody>
          <a:bodyPr/>
          <a:lstStyle/>
          <a:p>
            <a:fld id="{BD398B51-6B91-034A-965D-E4B881F99248}" type="slidenum">
              <a:rPr lang="en-US" smtClean="0"/>
              <a:t>11</a:t>
            </a:fld>
            <a:endParaRPr lang="en-US"/>
          </a:p>
        </p:txBody>
      </p:sp>
    </p:spTree>
    <p:extLst>
      <p:ext uri="{BB962C8B-B14F-4D97-AF65-F5344CB8AC3E}">
        <p14:creationId xmlns:p14="http://schemas.microsoft.com/office/powerpoint/2010/main" val="34299085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Snappers go through a life cycle, just like you!</a:t>
            </a:r>
          </a:p>
          <a:p>
            <a:r>
              <a:rPr lang="en-US" dirty="0"/>
              <a:t>Hatchlings are the size of a quarter when they emerge from their eggs!</a:t>
            </a:r>
          </a:p>
          <a:p>
            <a:endParaRPr lang="en-US" dirty="0"/>
          </a:p>
          <a:p>
            <a:r>
              <a:rPr lang="en-US" dirty="0"/>
              <a:t>Eggs are usually laid around mid June, and hatch around September (90-120 days).</a:t>
            </a:r>
          </a:p>
          <a:p>
            <a:endParaRPr lang="en-US" dirty="0"/>
          </a:p>
          <a:p>
            <a:r>
              <a:rPr lang="en-US" dirty="0"/>
              <a:t>In general, larger turtles are older than smaller turtles. It can take almost 20 years for a turtle to get to the adult stage and be ready to lay eggs.</a:t>
            </a:r>
          </a:p>
          <a:p>
            <a:r>
              <a:rPr lang="en-US" dirty="0"/>
              <a:t>See ridges on hatchling and slightly on juvenile? These smooth out and flatten when the turtle becomes an adult. </a:t>
            </a:r>
          </a:p>
          <a:p>
            <a:endParaRPr lang="en-US" dirty="0"/>
          </a:p>
          <a:p>
            <a:r>
              <a:rPr lang="en-US" dirty="0"/>
              <a:t>https://northernwoodlands.org/outside_story/article/life-snapping-turtle</a:t>
            </a:r>
          </a:p>
          <a:p>
            <a:endParaRPr lang="en-US" dirty="0"/>
          </a:p>
        </p:txBody>
      </p:sp>
      <p:sp>
        <p:nvSpPr>
          <p:cNvPr id="4" name="Slide Number Placeholder 3"/>
          <p:cNvSpPr>
            <a:spLocks noGrp="1"/>
          </p:cNvSpPr>
          <p:nvPr>
            <p:ph type="sldNum" sz="quarter" idx="5"/>
          </p:nvPr>
        </p:nvSpPr>
        <p:spPr/>
        <p:txBody>
          <a:bodyPr/>
          <a:lstStyle/>
          <a:p>
            <a:fld id="{BD398B51-6B91-034A-965D-E4B881F99248}" type="slidenum">
              <a:rPr lang="en-US" smtClean="0"/>
              <a:t>12</a:t>
            </a:fld>
            <a:endParaRPr lang="en-US"/>
          </a:p>
        </p:txBody>
      </p:sp>
    </p:spTree>
    <p:extLst>
      <p:ext uri="{BB962C8B-B14F-4D97-AF65-F5344CB8AC3E}">
        <p14:creationId xmlns:p14="http://schemas.microsoft.com/office/powerpoint/2010/main" val="3030267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can think of snapping turtles as mini dumps trucks that go around an ecosystem, cleaning up/eating all the stuff that no one wants anymore.</a:t>
            </a:r>
          </a:p>
        </p:txBody>
      </p:sp>
      <p:sp>
        <p:nvSpPr>
          <p:cNvPr id="4" name="Slide Number Placeholder 3"/>
          <p:cNvSpPr>
            <a:spLocks noGrp="1"/>
          </p:cNvSpPr>
          <p:nvPr>
            <p:ph type="sldNum" sz="quarter" idx="5"/>
          </p:nvPr>
        </p:nvSpPr>
        <p:spPr/>
        <p:txBody>
          <a:bodyPr/>
          <a:lstStyle/>
          <a:p>
            <a:fld id="{BD398B51-6B91-034A-965D-E4B881F99248}" type="slidenum">
              <a:rPr lang="en-US" smtClean="0"/>
              <a:t>13</a:t>
            </a:fld>
            <a:endParaRPr lang="en-US"/>
          </a:p>
        </p:txBody>
      </p:sp>
    </p:spTree>
    <p:extLst>
      <p:ext uri="{BB962C8B-B14F-4D97-AF65-F5344CB8AC3E}">
        <p14:creationId xmlns:p14="http://schemas.microsoft.com/office/powerpoint/2010/main" val="1914579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fontAlgn="base">
              <a:lnSpc>
                <a:spcPct val="110000"/>
              </a:lnSpc>
              <a:buNone/>
            </a:pPr>
            <a:r>
              <a:rPr lang="en-CA" sz="1200" dirty="0"/>
              <a:t>What to do if you see a turtle on the road:</a:t>
            </a:r>
            <a:endParaRPr lang="en-CA" sz="1200" dirty="0">
              <a:cs typeface="Calibri"/>
            </a:endParaRPr>
          </a:p>
          <a:p>
            <a:pPr fontAlgn="base">
              <a:lnSpc>
                <a:spcPct val="110000"/>
              </a:lnSpc>
            </a:pPr>
            <a:r>
              <a:rPr lang="en-CA" sz="1200" dirty="0"/>
              <a:t>Only pull over if it is safe for you to do so.</a:t>
            </a:r>
            <a:endParaRPr lang="en-CA" sz="1200" dirty="0">
              <a:cs typeface="Calibri"/>
            </a:endParaRPr>
          </a:p>
          <a:p>
            <a:pPr fontAlgn="base">
              <a:lnSpc>
                <a:spcPct val="110000"/>
              </a:lnSpc>
            </a:pPr>
            <a:r>
              <a:rPr lang="en-CA" sz="1200" dirty="0"/>
              <a:t>Help it across in the direction it was moving. </a:t>
            </a:r>
          </a:p>
          <a:p>
            <a:pPr fontAlgn="base">
              <a:lnSpc>
                <a:spcPct val="110000"/>
              </a:lnSpc>
            </a:pPr>
            <a:r>
              <a:rPr lang="en-CA" sz="1200" dirty="0"/>
              <a:t>Do not stop your car on a busy road to move a turtle.</a:t>
            </a:r>
          </a:p>
          <a:p>
            <a:pPr fontAlgn="base">
              <a:lnSpc>
                <a:spcPct val="110000"/>
              </a:lnSpc>
            </a:pPr>
            <a:r>
              <a:rPr lang="en-CA" sz="1200" dirty="0">
                <a:cs typeface="Calibri"/>
              </a:rPr>
              <a:t>Can *carefully* use a shovel or car mat to help move it across.</a:t>
            </a:r>
          </a:p>
          <a:p>
            <a:pPr fontAlgn="base">
              <a:lnSpc>
                <a:spcPct val="110000"/>
              </a:lnSpc>
            </a:pPr>
            <a:r>
              <a:rPr lang="en-CA" sz="1200" dirty="0">
                <a:cs typeface="Calibri"/>
              </a:rPr>
              <a:t>Can pick up the back half of the shell and push gently like a wheelbarrow.</a:t>
            </a:r>
          </a:p>
          <a:p>
            <a:pPr fontAlgn="base">
              <a:lnSpc>
                <a:spcPct val="110000"/>
              </a:lnSpc>
            </a:pPr>
            <a:r>
              <a:rPr lang="en-CA" sz="1200" dirty="0">
                <a:cs typeface="Calibri"/>
              </a:rPr>
              <a:t>OR can place one hand on back of shell and one hand underneath on stomach to stabilize. </a:t>
            </a:r>
          </a:p>
          <a:p>
            <a:pPr fontAlgn="base">
              <a:lnSpc>
                <a:spcPct val="110000"/>
              </a:lnSpc>
            </a:pPr>
            <a:endParaRPr lang="en-CA" sz="1200" dirty="0">
              <a:cs typeface="Calibri"/>
            </a:endParaRPr>
          </a:p>
          <a:p>
            <a:pPr marL="0" indent="0" fontAlgn="base">
              <a:lnSpc>
                <a:spcPct val="110000"/>
              </a:lnSpc>
              <a:buNone/>
            </a:pPr>
            <a:r>
              <a:rPr lang="en-CA" sz="1200" dirty="0">
                <a:cs typeface="Calibri"/>
              </a:rPr>
              <a:t>FOR THE SAFETY OF THE TURTLE AND YOURSELF:</a:t>
            </a:r>
          </a:p>
          <a:p>
            <a:pPr fontAlgn="base">
              <a:lnSpc>
                <a:spcPct val="110000"/>
              </a:lnSpc>
            </a:pPr>
            <a:r>
              <a:rPr lang="en-CA" sz="1200" dirty="0">
                <a:cs typeface="Calibri"/>
              </a:rPr>
              <a:t>Do not place your hands on the turtles’ sides or lift it by the tail </a:t>
            </a:r>
            <a:r>
              <a:rPr lang="en-CA" sz="1200" dirty="0">
                <a:sym typeface="Wingdings" pitchFamily="2" charset="2"/>
              </a:rPr>
              <a:t> Can get bitten or injure the turtle.</a:t>
            </a:r>
            <a:r>
              <a:rPr lang="en-CA" sz="1200" dirty="0">
                <a:cs typeface="Calibri"/>
              </a:rPr>
              <a:t> </a:t>
            </a:r>
          </a:p>
          <a:p>
            <a:pPr fontAlgn="base">
              <a:lnSpc>
                <a:spcPct val="110000"/>
              </a:lnSpc>
            </a:pPr>
            <a:r>
              <a:rPr lang="en-CA" sz="1200" dirty="0">
                <a:cs typeface="Calibri"/>
              </a:rPr>
              <a:t>Do not push a turtle across with your feet or stick </a:t>
            </a:r>
            <a:r>
              <a:rPr lang="en-CA" sz="1200" dirty="0">
                <a:sym typeface="Wingdings" pitchFamily="2" charset="2"/>
              </a:rPr>
              <a:t></a:t>
            </a:r>
            <a:r>
              <a:rPr lang="en-CA" sz="1200" dirty="0">
                <a:cs typeface="Calibri"/>
              </a:rPr>
              <a:t> Underbellies on rough pavement </a:t>
            </a:r>
            <a:r>
              <a:rPr lang="en-CA" sz="1200" dirty="0">
                <a:cs typeface="Calibri"/>
                <a:sym typeface="Wingdings" pitchFamily="2" charset="2"/>
              </a:rPr>
              <a:t>=</a:t>
            </a:r>
            <a:r>
              <a:rPr lang="en-CA" sz="1200" dirty="0">
                <a:sym typeface="Wingdings" pitchFamily="2" charset="2"/>
              </a:rPr>
              <a:t> Ouch.</a:t>
            </a:r>
            <a:endParaRPr lang="en-US" sz="1200"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t>Protecting and Conserving Wood Turtles: A Stewardship Plan for Nova Scotia, Biodiversity Program, Wildlife Division Nova Scotia Department of Natural Resources, 2003</a:t>
            </a:r>
          </a:p>
          <a:p>
            <a:endParaRPr lang="en-US" dirty="0"/>
          </a:p>
        </p:txBody>
      </p:sp>
      <p:sp>
        <p:nvSpPr>
          <p:cNvPr id="4" name="Slide Number Placeholder 3"/>
          <p:cNvSpPr>
            <a:spLocks noGrp="1"/>
          </p:cNvSpPr>
          <p:nvPr>
            <p:ph type="sldNum" sz="quarter" idx="5"/>
          </p:nvPr>
        </p:nvSpPr>
        <p:spPr/>
        <p:txBody>
          <a:bodyPr/>
          <a:lstStyle/>
          <a:p>
            <a:fld id="{BD398B51-6B91-034A-965D-E4B881F99248}" type="slidenum">
              <a:rPr lang="en-US" smtClean="0"/>
              <a:t>14</a:t>
            </a:fld>
            <a:endParaRPr lang="en-US"/>
          </a:p>
        </p:txBody>
      </p:sp>
    </p:spTree>
    <p:extLst>
      <p:ext uri="{BB962C8B-B14F-4D97-AF65-F5344CB8AC3E}">
        <p14:creationId xmlns:p14="http://schemas.microsoft.com/office/powerpoint/2010/main" val="42632912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goes for all wild turtles. They are not pets! </a:t>
            </a:r>
          </a:p>
        </p:txBody>
      </p:sp>
      <p:sp>
        <p:nvSpPr>
          <p:cNvPr id="4" name="Slide Number Placeholder 3"/>
          <p:cNvSpPr>
            <a:spLocks noGrp="1"/>
          </p:cNvSpPr>
          <p:nvPr>
            <p:ph type="sldNum" sz="quarter" idx="5"/>
          </p:nvPr>
        </p:nvSpPr>
        <p:spPr/>
        <p:txBody>
          <a:bodyPr/>
          <a:lstStyle/>
          <a:p>
            <a:fld id="{BD398B51-6B91-034A-965D-E4B881F99248}" type="slidenum">
              <a:rPr lang="en-US" smtClean="0"/>
              <a:t>15</a:t>
            </a:fld>
            <a:endParaRPr lang="en-US"/>
          </a:p>
        </p:txBody>
      </p:sp>
    </p:spTree>
    <p:extLst>
      <p:ext uri="{BB962C8B-B14F-4D97-AF65-F5344CB8AC3E}">
        <p14:creationId xmlns:p14="http://schemas.microsoft.com/office/powerpoint/2010/main" val="41852499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D398B51-6B91-034A-965D-E4B881F99248}" type="slidenum">
              <a:rPr lang="en-US" smtClean="0"/>
              <a:t>16</a:t>
            </a:fld>
            <a:endParaRPr lang="en-US"/>
          </a:p>
        </p:txBody>
      </p:sp>
    </p:spTree>
    <p:extLst>
      <p:ext uri="{BB962C8B-B14F-4D97-AF65-F5344CB8AC3E}">
        <p14:creationId xmlns:p14="http://schemas.microsoft.com/office/powerpoint/2010/main" val="19807840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AVOID touching Snapping turtles or getting too close – you will scare them (you’re so much bigger than it). </a:t>
            </a:r>
          </a:p>
          <a:p>
            <a:r>
              <a:rPr lang="en-US" dirty="0"/>
              <a:t>Yes, they are super cool, dinosaur looking creatures, but for your safety, and theirs, leave them alone. Use zoom feature on a phone or camera to get a better look while keeping your distance.</a:t>
            </a:r>
            <a:endParaRPr lang="en-US" dirty="0">
              <a:ea typeface="Calibri"/>
              <a:cs typeface="Calibri"/>
            </a:endParaRPr>
          </a:p>
          <a:p>
            <a:r>
              <a:rPr lang="en-US" dirty="0"/>
              <a:t>(Take home message: Leave the turtles BE)</a:t>
            </a:r>
            <a:endParaRPr lang="en-US" dirty="0">
              <a:ea typeface="Calibri"/>
              <a:cs typeface="Calibri"/>
            </a:endParaRPr>
          </a:p>
          <a:p>
            <a:endParaRPr lang="en-US" dirty="0">
              <a:ea typeface="Calibri"/>
              <a:cs typeface="Calibri"/>
            </a:endParaRPr>
          </a:p>
          <a:p>
            <a:r>
              <a:rPr lang="en-US" dirty="0">
                <a:ea typeface="Calibri"/>
                <a:cs typeface="Calibri"/>
              </a:rPr>
              <a:t>Activities: Can lead a </a:t>
            </a:r>
            <a:r>
              <a:rPr lang="en-US" dirty="0" err="1">
                <a:ea typeface="Calibri"/>
                <a:cs typeface="Calibri"/>
              </a:rPr>
              <a:t>iNAT</a:t>
            </a:r>
            <a:r>
              <a:rPr lang="en-US" dirty="0">
                <a:ea typeface="Calibri"/>
                <a:cs typeface="Calibri"/>
              </a:rPr>
              <a:t> Project – observations throughout the year </a:t>
            </a:r>
          </a:p>
        </p:txBody>
      </p:sp>
      <p:sp>
        <p:nvSpPr>
          <p:cNvPr id="4" name="Slide Number Placeholder 3"/>
          <p:cNvSpPr>
            <a:spLocks noGrp="1"/>
          </p:cNvSpPr>
          <p:nvPr>
            <p:ph type="sldNum" sz="quarter" idx="5"/>
          </p:nvPr>
        </p:nvSpPr>
        <p:spPr/>
        <p:txBody>
          <a:bodyPr/>
          <a:lstStyle/>
          <a:p>
            <a:fld id="{BD398B51-6B91-034A-965D-E4B881F99248}" type="slidenum">
              <a:rPr lang="en-US" smtClean="0"/>
              <a:t>17</a:t>
            </a:fld>
            <a:endParaRPr lang="en-US"/>
          </a:p>
        </p:txBody>
      </p:sp>
    </p:spTree>
    <p:extLst>
      <p:ext uri="{BB962C8B-B14F-4D97-AF65-F5344CB8AC3E}">
        <p14:creationId xmlns:p14="http://schemas.microsoft.com/office/powerpoint/2010/main" val="24516503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Coastal Action is more than happy to engage and respond to questions regarding Snapping turtles, but also many at risk species. Feel free to contact. </a:t>
            </a:r>
          </a:p>
        </p:txBody>
      </p:sp>
      <p:sp>
        <p:nvSpPr>
          <p:cNvPr id="4" name="Slide Number Placeholder 3"/>
          <p:cNvSpPr>
            <a:spLocks noGrp="1"/>
          </p:cNvSpPr>
          <p:nvPr>
            <p:ph type="sldNum" sz="quarter" idx="5"/>
          </p:nvPr>
        </p:nvSpPr>
        <p:spPr/>
        <p:txBody>
          <a:bodyPr/>
          <a:lstStyle/>
          <a:p>
            <a:fld id="{BD398B51-6B91-034A-965D-E4B881F99248}" type="slidenum">
              <a:rPr lang="en-US" smtClean="0"/>
              <a:t>18</a:t>
            </a:fld>
            <a:endParaRPr lang="en-US"/>
          </a:p>
        </p:txBody>
      </p:sp>
    </p:spTree>
    <p:extLst>
      <p:ext uri="{BB962C8B-B14F-4D97-AF65-F5344CB8AC3E}">
        <p14:creationId xmlns:p14="http://schemas.microsoft.com/office/powerpoint/2010/main" val="1823921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Quiz: </a:t>
            </a:r>
          </a:p>
          <a:p>
            <a:r>
              <a:rPr lang="en-US" dirty="0"/>
              <a:t>Ask what number is the snapping turtle. </a:t>
            </a:r>
            <a:endParaRPr lang="en-US" dirty="0">
              <a:cs typeface="Calibri"/>
            </a:endParaRPr>
          </a:p>
          <a:p>
            <a:r>
              <a:rPr lang="en-US" dirty="0"/>
              <a:t>Bonus points -&gt; can you name/identify the other three species? 1) Eastern painted turtle 2) Snapping turtle 3) Wood turtle 4) Blandings turtle</a:t>
            </a:r>
            <a:endParaRPr lang="en-US" dirty="0">
              <a:cs typeface="Calibri"/>
            </a:endParaRPr>
          </a:p>
          <a:p>
            <a:endParaRPr lang="en-US" dirty="0">
              <a:cs typeface="Calibri"/>
            </a:endParaRPr>
          </a:p>
          <a:p>
            <a:r>
              <a:rPr lang="en" dirty="0"/>
              <a:t>One of the largest freshwater turtles in Canada, the snapping turtle has an earthy </a:t>
            </a:r>
            <a:r>
              <a:rPr lang="en" err="1"/>
              <a:t>coloured</a:t>
            </a:r>
            <a:r>
              <a:rPr lang="en" dirty="0"/>
              <a:t> shell and hooked upper jaw. Spiky scales on its tail give it a prehistoric appearance.</a:t>
            </a:r>
          </a:p>
          <a:p>
            <a:endParaRPr lang="en" dirty="0">
              <a:ea typeface="Calibri"/>
              <a:cs typeface="Calibri"/>
            </a:endParaRPr>
          </a:p>
          <a:p>
            <a:r>
              <a:rPr lang="en" dirty="0">
                <a:hlinkClick r:id="rId3"/>
              </a:rPr>
              <a:t>https://naturalhistory.novascotia.ca/resources/reptiles-and-amphibians-nova-scotia/nova-scotia-turtles</a:t>
            </a:r>
            <a:r>
              <a:rPr lang="en" dirty="0"/>
              <a:t> (Can use as reference)</a:t>
            </a:r>
            <a:endParaRPr lang="en" dirty="0">
              <a:ea typeface="Calibri"/>
              <a:cs typeface="Calibri"/>
            </a:endParaRPr>
          </a:p>
        </p:txBody>
      </p:sp>
      <p:sp>
        <p:nvSpPr>
          <p:cNvPr id="4" name="Slide Number Placeholder 3"/>
          <p:cNvSpPr>
            <a:spLocks noGrp="1"/>
          </p:cNvSpPr>
          <p:nvPr>
            <p:ph type="sldNum" sz="quarter" idx="5"/>
          </p:nvPr>
        </p:nvSpPr>
        <p:spPr/>
        <p:txBody>
          <a:bodyPr/>
          <a:lstStyle/>
          <a:p>
            <a:fld id="{7AA2ABA6-DEEF-D041-B18C-A846CB1E7CDE}" type="slidenum">
              <a:rPr lang="en-US" smtClean="0"/>
              <a:t>2</a:t>
            </a:fld>
            <a:endParaRPr lang="en-US"/>
          </a:p>
        </p:txBody>
      </p:sp>
    </p:spTree>
    <p:extLst>
      <p:ext uri="{BB962C8B-B14F-4D97-AF65-F5344CB8AC3E}">
        <p14:creationId xmlns:p14="http://schemas.microsoft.com/office/powerpoint/2010/main" val="1229588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Snapping turtle range in Canada. 6 provinces: Saskatchewan, Manitoba, Ontario, Quebec, New Brunswick, Nova Scotia</a:t>
            </a:r>
          </a:p>
          <a:p>
            <a:endParaRPr lang="en-US"/>
          </a:p>
          <a:p>
            <a:r>
              <a:rPr lang="en-US"/>
              <a:t>Ask the kids where we live on the map (point out Nova Scotia)</a:t>
            </a:r>
          </a:p>
        </p:txBody>
      </p:sp>
      <p:sp>
        <p:nvSpPr>
          <p:cNvPr id="4" name="Slide Number Placeholder 3"/>
          <p:cNvSpPr>
            <a:spLocks noGrp="1"/>
          </p:cNvSpPr>
          <p:nvPr>
            <p:ph type="sldNum" sz="quarter" idx="5"/>
          </p:nvPr>
        </p:nvSpPr>
        <p:spPr/>
        <p:txBody>
          <a:bodyPr/>
          <a:lstStyle/>
          <a:p>
            <a:fld id="{7AA2ABA6-DEEF-D041-B18C-A846CB1E7CDE}" type="slidenum">
              <a:rPr lang="en-US" smtClean="0"/>
              <a:t>3</a:t>
            </a:fld>
            <a:endParaRPr lang="en-US"/>
          </a:p>
        </p:txBody>
      </p:sp>
    </p:spTree>
    <p:extLst>
      <p:ext uri="{BB962C8B-B14F-4D97-AF65-F5344CB8AC3E}">
        <p14:creationId xmlns:p14="http://schemas.microsoft.com/office/powerpoint/2010/main" val="23257172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E76F5D-4A38-2EB8-9699-50105C236A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CDA415-D8A8-EEAD-E73F-14B1C9B5F2EA}"/>
              </a:ext>
            </a:extLst>
          </p:cNvPr>
          <p:cNvSpPr>
            <a:spLocks noGrp="1" noRot="1" noChangeAspect="1"/>
          </p:cNvSpPr>
          <p:nvPr>
            <p:ph type="sldImg"/>
          </p:nvPr>
        </p:nvSpPr>
        <p:spPr>
          <a:xfrm>
            <a:off x="1371600" y="1143000"/>
            <a:ext cx="4114800" cy="3086100"/>
          </a:xfrm>
        </p:spPr>
      </p:sp>
      <p:sp>
        <p:nvSpPr>
          <p:cNvPr id="3" name="Notes Placeholder 2">
            <a:extLst>
              <a:ext uri="{FF2B5EF4-FFF2-40B4-BE49-F238E27FC236}">
                <a16:creationId xmlns:a16="http://schemas.microsoft.com/office/drawing/2014/main" id="{C9515EFB-9A5D-C369-E8EC-9A0EFBB878FA}"/>
              </a:ext>
            </a:extLst>
          </p:cNvPr>
          <p:cNvSpPr>
            <a:spLocks noGrp="1"/>
          </p:cNvSpPr>
          <p:nvPr>
            <p:ph type="body" idx="1"/>
          </p:nvPr>
        </p:nvSpPr>
        <p:spPr/>
        <p:txBody>
          <a:bodyPr/>
          <a:lstStyle/>
          <a:p>
            <a:r>
              <a:rPr lang="en-US" dirty="0">
                <a:hlinkClick r:id="rId3"/>
              </a:rPr>
              <a:t>https://naturalhistory.novascotia.ca/resources/reptiles-and-amphibians-nova-scotia/nova-scotia-turtles</a:t>
            </a:r>
            <a:endParaRPr lang="en-US" dirty="0"/>
          </a:p>
          <a:p>
            <a:endParaRPr lang="en-US" dirty="0">
              <a:ea typeface="Calibri"/>
              <a:cs typeface="Calibri"/>
            </a:endParaRPr>
          </a:p>
          <a:p>
            <a:r>
              <a:rPr lang="en-US" dirty="0">
                <a:ea typeface="Calibri"/>
                <a:cs typeface="Calibri"/>
              </a:rPr>
              <a:t>Info ref </a:t>
            </a:r>
            <a:r>
              <a:rPr lang="en-US" dirty="0"/>
              <a:t>for presentation: </a:t>
            </a:r>
            <a:r>
              <a:rPr lang="en-US" dirty="0">
                <a:hlinkClick r:id="rId4"/>
              </a:rPr>
              <a:t>https://en.wikipedia.org/wiki/Turtle</a:t>
            </a:r>
            <a:endParaRPr lang="en-US" dirty="0"/>
          </a:p>
          <a:p>
            <a:endParaRPr lang="en-US" dirty="0"/>
          </a:p>
          <a:p>
            <a:endParaRPr lang="en-US" dirty="0">
              <a:ea typeface="Calibri"/>
              <a:cs typeface="Calibri"/>
            </a:endParaRPr>
          </a:p>
        </p:txBody>
      </p:sp>
      <p:sp>
        <p:nvSpPr>
          <p:cNvPr id="4" name="Slide Number Placeholder 3">
            <a:extLst>
              <a:ext uri="{FF2B5EF4-FFF2-40B4-BE49-F238E27FC236}">
                <a16:creationId xmlns:a16="http://schemas.microsoft.com/office/drawing/2014/main" id="{D6F38277-16BC-79A1-935B-9FDAAB7D6124}"/>
              </a:ext>
            </a:extLst>
          </p:cNvPr>
          <p:cNvSpPr>
            <a:spLocks noGrp="1"/>
          </p:cNvSpPr>
          <p:nvPr>
            <p:ph type="sldNum" sz="quarter" idx="5"/>
          </p:nvPr>
        </p:nvSpPr>
        <p:spPr/>
        <p:txBody>
          <a:bodyPr/>
          <a:lstStyle/>
          <a:p>
            <a:fld id="{7AA2ABA6-DEEF-D041-B18C-A846CB1E7CDE}" type="slidenum">
              <a:rPr lang="en-US" smtClean="0"/>
              <a:t>4</a:t>
            </a:fld>
            <a:endParaRPr lang="en-US"/>
          </a:p>
        </p:txBody>
      </p:sp>
    </p:spTree>
    <p:extLst>
      <p:ext uri="{BB962C8B-B14F-4D97-AF65-F5344CB8AC3E}">
        <p14:creationId xmlns:p14="http://schemas.microsoft.com/office/powerpoint/2010/main" val="23667125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214313" indent="-214313" algn="l">
              <a:buClr>
                <a:schemeClr val="tx1"/>
              </a:buClr>
              <a:buFontTx/>
              <a:buChar char="-"/>
            </a:pPr>
            <a:r>
              <a:rPr lang="en-CA" sz="1200" i="1"/>
              <a:t>SO why are they called Snappers? They snap with their strong jaws because that is the only form of protection they have. Not mean, just scared. </a:t>
            </a:r>
          </a:p>
          <a:p>
            <a:pPr marL="214313" indent="-214313" algn="l">
              <a:buClr>
                <a:schemeClr val="tx1"/>
              </a:buClr>
              <a:buFontTx/>
              <a:buChar char="-"/>
            </a:pPr>
            <a:r>
              <a:rPr lang="en-CA" sz="1200" i="1"/>
              <a:t>Length: can be as along as a ruler and a half.</a:t>
            </a:r>
          </a:p>
          <a:p>
            <a:pPr marL="214313" indent="-214313" algn="l">
              <a:buClr>
                <a:schemeClr val="tx1"/>
              </a:buClr>
              <a:buFontTx/>
              <a:buChar char="-"/>
            </a:pPr>
            <a:r>
              <a:rPr lang="en-CA" sz="1200" i="1"/>
              <a:t>And at their biggest can weigh as much as a large sac of potatoes (give a visual to how big they can be)</a:t>
            </a:r>
          </a:p>
          <a:p>
            <a:endParaRPr lang="en-US"/>
          </a:p>
        </p:txBody>
      </p:sp>
      <p:sp>
        <p:nvSpPr>
          <p:cNvPr id="4" name="Slide Number Placeholder 3"/>
          <p:cNvSpPr>
            <a:spLocks noGrp="1"/>
          </p:cNvSpPr>
          <p:nvPr>
            <p:ph type="sldNum" sz="quarter" idx="5"/>
          </p:nvPr>
        </p:nvSpPr>
        <p:spPr/>
        <p:txBody>
          <a:bodyPr/>
          <a:lstStyle/>
          <a:p>
            <a:fld id="{7AA2ABA6-DEEF-D041-B18C-A846CB1E7CDE}" type="slidenum">
              <a:rPr lang="en-US" smtClean="0"/>
              <a:t>5</a:t>
            </a:fld>
            <a:endParaRPr lang="en-US"/>
          </a:p>
        </p:txBody>
      </p:sp>
    </p:spTree>
    <p:extLst>
      <p:ext uri="{BB962C8B-B14F-4D97-AF65-F5344CB8AC3E}">
        <p14:creationId xmlns:p14="http://schemas.microsoft.com/office/powerpoint/2010/main" val="28965856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Snapping turtles are listed at VULNERABLE in Nova Scotia. Why? They can survive up to 70 years (high end record), but more likely will live to around 50 years. Start laying eggs at 17-19.  Almost halfway through their life before they start reproducing.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https://view.publitas.com/on-nature/the-road-to-extinction/page/5 : snapping turtles mature very slowly. Females do not start to lay eggs until they are between 17 and 19 years old. Once an egg is laid, the probability that the offspring will survive to adulthood is very small. On average, a female snapping turtle would have to lay about 1,400 eggs during her lifetime in order for ONE of her offspring to survive to adulthood. In other words, a female snapping turtle that lays an average of 34 eggs per year would need to survive 58 to 60 years to replace herself in the population with another adult snapping turtle.)</a:t>
            </a:r>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Other animals, like a female white-tailed deer, which only matures at two years of age, can replace herself in only four years.</a:t>
            </a:r>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BD398B51-6B91-034A-965D-E4B881F99248}" type="slidenum">
              <a:rPr lang="en-US" smtClean="0"/>
              <a:t>6</a:t>
            </a:fld>
            <a:endParaRPr lang="en-US"/>
          </a:p>
        </p:txBody>
      </p:sp>
    </p:spTree>
    <p:extLst>
      <p:ext uri="{BB962C8B-B14F-4D97-AF65-F5344CB8AC3E}">
        <p14:creationId xmlns:p14="http://schemas.microsoft.com/office/powerpoint/2010/main" val="35833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Individual turtles – survive in highly polluted water like golf course ponds that may not be able to sustain an entire population. </a:t>
            </a:r>
          </a:p>
          <a:p>
            <a:r>
              <a:rPr lang="en-US"/>
              <a:t> </a:t>
            </a:r>
          </a:p>
        </p:txBody>
      </p:sp>
      <p:sp>
        <p:nvSpPr>
          <p:cNvPr id="4" name="Slide Number Placeholder 3"/>
          <p:cNvSpPr>
            <a:spLocks noGrp="1"/>
          </p:cNvSpPr>
          <p:nvPr>
            <p:ph type="sldNum" sz="quarter" idx="5"/>
          </p:nvPr>
        </p:nvSpPr>
        <p:spPr/>
        <p:txBody>
          <a:bodyPr/>
          <a:lstStyle/>
          <a:p>
            <a:fld id="{BD398B51-6B91-034A-965D-E4B881F99248}" type="slidenum">
              <a:rPr lang="en-US" smtClean="0"/>
              <a:t>7</a:t>
            </a:fld>
            <a:endParaRPr lang="en-US"/>
          </a:p>
        </p:txBody>
      </p:sp>
    </p:spTree>
    <p:extLst>
      <p:ext uri="{BB962C8B-B14F-4D97-AF65-F5344CB8AC3E}">
        <p14:creationId xmlns:p14="http://schemas.microsoft.com/office/powerpoint/2010/main" val="336458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ectotherms! We maintain a steady internal temperature.</a:t>
            </a:r>
          </a:p>
        </p:txBody>
      </p:sp>
      <p:sp>
        <p:nvSpPr>
          <p:cNvPr id="4" name="Slide Number Placeholder 3"/>
          <p:cNvSpPr>
            <a:spLocks noGrp="1"/>
          </p:cNvSpPr>
          <p:nvPr>
            <p:ph type="sldNum" sz="quarter" idx="5"/>
          </p:nvPr>
        </p:nvSpPr>
        <p:spPr/>
        <p:txBody>
          <a:bodyPr/>
          <a:lstStyle/>
          <a:p>
            <a:fld id="{BD398B51-6B91-034A-965D-E4B881F99248}" type="slidenum">
              <a:rPr lang="en-US" smtClean="0"/>
              <a:t>8</a:t>
            </a:fld>
            <a:endParaRPr lang="en-US"/>
          </a:p>
        </p:txBody>
      </p:sp>
    </p:spTree>
    <p:extLst>
      <p:ext uri="{BB962C8B-B14F-4D97-AF65-F5344CB8AC3E}">
        <p14:creationId xmlns:p14="http://schemas.microsoft.com/office/powerpoint/2010/main" val="397908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may think of bears when you think of hibernation, but turtles hibernate too!</a:t>
            </a:r>
          </a:p>
          <a:p>
            <a:r>
              <a:rPr lang="en-CA" sz="1200" b="0" i="0" kern="1200" dirty="0">
                <a:solidFill>
                  <a:schemeClr val="tx1"/>
                </a:solidFill>
                <a:effectLst/>
                <a:latin typeface="+mn-lt"/>
                <a:ea typeface="+mn-ea"/>
                <a:cs typeface="+mn-cs"/>
              </a:rPr>
              <a:t>In the winter snapping turtles hibernate in shallow water, buried in the mud in places which do not freeze to the bottom, usually in groups</a:t>
            </a:r>
          </a:p>
          <a:p>
            <a:r>
              <a:rPr lang="en-CA" sz="1200" b="0" i="0" kern="1200" dirty="0">
                <a:solidFill>
                  <a:schemeClr val="tx1"/>
                </a:solidFill>
                <a:effectLst/>
                <a:latin typeface="+mn-lt"/>
                <a:ea typeface="+mn-ea"/>
                <a:cs typeface="+mn-cs"/>
              </a:rPr>
              <a:t>During this time they hardly move, although some have been observed moving under the ice</a:t>
            </a:r>
          </a:p>
          <a:p>
            <a:r>
              <a:rPr lang="en-CA" sz="1200" b="0" i="0" kern="1200" dirty="0">
                <a:solidFill>
                  <a:schemeClr val="tx1"/>
                </a:solidFill>
                <a:effectLst/>
                <a:latin typeface="+mn-lt"/>
                <a:ea typeface="+mn-ea"/>
                <a:cs typeface="+mn-cs"/>
              </a:rPr>
              <a:t>Sometimes travel long distances until they reach suitable places to hibernate</a:t>
            </a:r>
            <a:endParaRPr lang="en-US" dirty="0"/>
          </a:p>
        </p:txBody>
      </p:sp>
      <p:sp>
        <p:nvSpPr>
          <p:cNvPr id="4" name="Slide Number Placeholder 3"/>
          <p:cNvSpPr>
            <a:spLocks noGrp="1"/>
          </p:cNvSpPr>
          <p:nvPr>
            <p:ph type="sldNum" sz="quarter" idx="5"/>
          </p:nvPr>
        </p:nvSpPr>
        <p:spPr/>
        <p:txBody>
          <a:bodyPr/>
          <a:lstStyle/>
          <a:p>
            <a:fld id="{BD398B51-6B91-034A-965D-E4B881F99248}" type="slidenum">
              <a:rPr lang="en-US" smtClean="0"/>
              <a:t>9</a:t>
            </a:fld>
            <a:endParaRPr lang="en-US"/>
          </a:p>
        </p:txBody>
      </p:sp>
    </p:spTree>
    <p:extLst>
      <p:ext uri="{BB962C8B-B14F-4D97-AF65-F5344CB8AC3E}">
        <p14:creationId xmlns:p14="http://schemas.microsoft.com/office/powerpoint/2010/main" val="815480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9009CFB-AC9F-2B4E-88A2-57FE7073C8CA}" type="datetimeFigureOut">
              <a:rPr lang="en-US" smtClean="0"/>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387AC0-EEA4-C54A-A400-D9B0D8C77A57}" type="slidenum">
              <a:rPr lang="en-US" smtClean="0"/>
              <a:t>‹#›</a:t>
            </a:fld>
            <a:endParaRPr lang="en-US"/>
          </a:p>
        </p:txBody>
      </p:sp>
    </p:spTree>
    <p:extLst>
      <p:ext uri="{BB962C8B-B14F-4D97-AF65-F5344CB8AC3E}">
        <p14:creationId xmlns:p14="http://schemas.microsoft.com/office/powerpoint/2010/main" val="22356804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009CFB-AC9F-2B4E-88A2-57FE7073C8CA}" type="datetimeFigureOut">
              <a:rPr lang="en-US" smtClean="0"/>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387AC0-EEA4-C54A-A400-D9B0D8C77A57}" type="slidenum">
              <a:rPr lang="en-US" smtClean="0"/>
              <a:t>‹#›</a:t>
            </a:fld>
            <a:endParaRPr lang="en-US"/>
          </a:p>
        </p:txBody>
      </p:sp>
    </p:spTree>
    <p:extLst>
      <p:ext uri="{BB962C8B-B14F-4D97-AF65-F5344CB8AC3E}">
        <p14:creationId xmlns:p14="http://schemas.microsoft.com/office/powerpoint/2010/main" val="38928570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009CFB-AC9F-2B4E-88A2-57FE7073C8CA}" type="datetimeFigureOut">
              <a:rPr lang="en-US" smtClean="0"/>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387AC0-EEA4-C54A-A400-D9B0D8C77A57}" type="slidenum">
              <a:rPr lang="en-US" smtClean="0"/>
              <a:t>‹#›</a:t>
            </a:fld>
            <a:endParaRPr lang="en-US"/>
          </a:p>
        </p:txBody>
      </p:sp>
    </p:spTree>
    <p:extLst>
      <p:ext uri="{BB962C8B-B14F-4D97-AF65-F5344CB8AC3E}">
        <p14:creationId xmlns:p14="http://schemas.microsoft.com/office/powerpoint/2010/main" val="2841921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009CFB-AC9F-2B4E-88A2-57FE7073C8CA}" type="datetimeFigureOut">
              <a:rPr lang="en-US" smtClean="0"/>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387AC0-EEA4-C54A-A400-D9B0D8C77A57}" type="slidenum">
              <a:rPr lang="en-US" smtClean="0"/>
              <a:t>‹#›</a:t>
            </a:fld>
            <a:endParaRPr lang="en-US"/>
          </a:p>
        </p:txBody>
      </p:sp>
    </p:spTree>
    <p:extLst>
      <p:ext uri="{BB962C8B-B14F-4D97-AF65-F5344CB8AC3E}">
        <p14:creationId xmlns:p14="http://schemas.microsoft.com/office/powerpoint/2010/main" val="2509040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009CFB-AC9F-2B4E-88A2-57FE7073C8CA}" type="datetimeFigureOut">
              <a:rPr lang="en-US" smtClean="0"/>
              <a:t>10/23/2025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387AC0-EEA4-C54A-A400-D9B0D8C77A57}" type="slidenum">
              <a:rPr lang="en-US" smtClean="0"/>
              <a:t>‹#›</a:t>
            </a:fld>
            <a:endParaRPr lang="en-US"/>
          </a:p>
        </p:txBody>
      </p:sp>
    </p:spTree>
    <p:extLst>
      <p:ext uri="{BB962C8B-B14F-4D97-AF65-F5344CB8AC3E}">
        <p14:creationId xmlns:p14="http://schemas.microsoft.com/office/powerpoint/2010/main" val="1131979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009CFB-AC9F-2B4E-88A2-57FE7073C8CA}" type="datetimeFigureOut">
              <a:rPr lang="en-US" smtClean="0"/>
              <a:t>10/23/2025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387AC0-EEA4-C54A-A400-D9B0D8C77A57}" type="slidenum">
              <a:rPr lang="en-US" smtClean="0"/>
              <a:t>‹#›</a:t>
            </a:fld>
            <a:endParaRPr lang="en-US"/>
          </a:p>
        </p:txBody>
      </p:sp>
    </p:spTree>
    <p:extLst>
      <p:ext uri="{BB962C8B-B14F-4D97-AF65-F5344CB8AC3E}">
        <p14:creationId xmlns:p14="http://schemas.microsoft.com/office/powerpoint/2010/main" val="2481867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9009CFB-AC9F-2B4E-88A2-57FE7073C8CA}" type="datetimeFigureOut">
              <a:rPr lang="en-US" smtClean="0"/>
              <a:t>10/23/2025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387AC0-EEA4-C54A-A400-D9B0D8C77A57}" type="slidenum">
              <a:rPr lang="en-US" smtClean="0"/>
              <a:t>‹#›</a:t>
            </a:fld>
            <a:endParaRPr lang="en-US"/>
          </a:p>
        </p:txBody>
      </p:sp>
    </p:spTree>
    <p:extLst>
      <p:ext uri="{BB962C8B-B14F-4D97-AF65-F5344CB8AC3E}">
        <p14:creationId xmlns:p14="http://schemas.microsoft.com/office/powerpoint/2010/main" val="3979728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009CFB-AC9F-2B4E-88A2-57FE7073C8CA}" type="datetimeFigureOut">
              <a:rPr lang="en-US" smtClean="0"/>
              <a:t>10/23/2025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387AC0-EEA4-C54A-A400-D9B0D8C77A57}" type="slidenum">
              <a:rPr lang="en-US" smtClean="0"/>
              <a:t>‹#›</a:t>
            </a:fld>
            <a:endParaRPr lang="en-US"/>
          </a:p>
        </p:txBody>
      </p:sp>
    </p:spTree>
    <p:extLst>
      <p:ext uri="{BB962C8B-B14F-4D97-AF65-F5344CB8AC3E}">
        <p14:creationId xmlns:p14="http://schemas.microsoft.com/office/powerpoint/2010/main" val="25599034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009CFB-AC9F-2B4E-88A2-57FE7073C8CA}" type="datetimeFigureOut">
              <a:rPr lang="en-US" smtClean="0"/>
              <a:t>10/23/2025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387AC0-EEA4-C54A-A400-D9B0D8C77A57}" type="slidenum">
              <a:rPr lang="en-US" smtClean="0"/>
              <a:t>‹#›</a:t>
            </a:fld>
            <a:endParaRPr lang="en-US"/>
          </a:p>
        </p:txBody>
      </p:sp>
    </p:spTree>
    <p:extLst>
      <p:ext uri="{BB962C8B-B14F-4D97-AF65-F5344CB8AC3E}">
        <p14:creationId xmlns:p14="http://schemas.microsoft.com/office/powerpoint/2010/main" val="2708936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009CFB-AC9F-2B4E-88A2-57FE7073C8CA}" type="datetimeFigureOut">
              <a:rPr lang="en-US" smtClean="0"/>
              <a:t>10/23/2025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387AC0-EEA4-C54A-A400-D9B0D8C77A57}" type="slidenum">
              <a:rPr lang="en-US" smtClean="0"/>
              <a:t>‹#›</a:t>
            </a:fld>
            <a:endParaRPr lang="en-US"/>
          </a:p>
        </p:txBody>
      </p:sp>
    </p:spTree>
    <p:extLst>
      <p:ext uri="{BB962C8B-B14F-4D97-AF65-F5344CB8AC3E}">
        <p14:creationId xmlns:p14="http://schemas.microsoft.com/office/powerpoint/2010/main" val="4017556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009CFB-AC9F-2B4E-88A2-57FE7073C8CA}" type="datetimeFigureOut">
              <a:rPr lang="en-US" smtClean="0"/>
              <a:t>10/23/2025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387AC0-EEA4-C54A-A400-D9B0D8C77A57}" type="slidenum">
              <a:rPr lang="en-US" smtClean="0"/>
              <a:t>‹#›</a:t>
            </a:fld>
            <a:endParaRPr lang="en-US"/>
          </a:p>
        </p:txBody>
      </p:sp>
    </p:spTree>
    <p:extLst>
      <p:ext uri="{BB962C8B-B14F-4D97-AF65-F5344CB8AC3E}">
        <p14:creationId xmlns:p14="http://schemas.microsoft.com/office/powerpoint/2010/main" val="3054589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009CFB-AC9F-2B4E-88A2-57FE7073C8CA}" type="datetimeFigureOut">
              <a:rPr lang="en-US" smtClean="0"/>
              <a:t>10/23/2025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387AC0-EEA4-C54A-A400-D9B0D8C77A57}" type="slidenum">
              <a:rPr lang="en-US" smtClean="0"/>
              <a:t>‹#›</a:t>
            </a:fld>
            <a:endParaRPr lang="en-US"/>
          </a:p>
        </p:txBody>
      </p:sp>
    </p:spTree>
    <p:extLst>
      <p:ext uri="{BB962C8B-B14F-4D97-AF65-F5344CB8AC3E}">
        <p14:creationId xmlns:p14="http://schemas.microsoft.com/office/powerpoint/2010/main" val="7642586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3.png"/><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microsoft.com/office/2007/relationships/hdphoto" Target="../media/hdphoto5.wdp"/></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4.jpeg"/><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diagramColors" Target="../diagrams/colors1.xml"/><Relationship Id="rId3" Type="http://schemas.openxmlformats.org/officeDocument/2006/relationships/image" Target="../media/image35.jpeg"/><Relationship Id="rId7" Type="http://schemas.openxmlformats.org/officeDocument/2006/relationships/image" Target="../media/image3.png"/><Relationship Id="rId12" Type="http://schemas.openxmlformats.org/officeDocument/2006/relationships/diagramQuickStyle" Target="../diagrams/quickStyle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8.jpeg"/><Relationship Id="rId11" Type="http://schemas.openxmlformats.org/officeDocument/2006/relationships/diagramLayout" Target="../diagrams/layout1.xml"/><Relationship Id="rId5" Type="http://schemas.openxmlformats.org/officeDocument/2006/relationships/image" Target="../media/image37.jpeg"/><Relationship Id="rId10" Type="http://schemas.openxmlformats.org/officeDocument/2006/relationships/diagramData" Target="../diagrams/data1.xml"/><Relationship Id="rId4" Type="http://schemas.openxmlformats.org/officeDocument/2006/relationships/image" Target="../media/image36.jpeg"/><Relationship Id="rId9" Type="http://schemas.openxmlformats.org/officeDocument/2006/relationships/image" Target="../media/image39.jpeg"/><Relationship Id="rId14" Type="http://schemas.microsoft.com/office/2007/relationships/diagramDrawing" Target="../diagrams/drawing1.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png"/><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5.sv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microsoft.com/office/2007/relationships/hdphoto" Target="../media/hdphoto5.wdp"/></Relationships>
</file>

<file path=ppt/slides/_rels/slide16.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3.png"/><Relationship Id="rId7"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7.svg"/><Relationship Id="rId5" Type="http://schemas.openxmlformats.org/officeDocument/2006/relationships/image" Target="../media/image46.png"/><Relationship Id="rId4"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5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hyperlink" Target="mailto:biodiversity@novascotia.ca" TargetMode="External"/><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microsoft.com/office/2007/relationships/hdphoto" Target="../media/hdphoto10.wdp"/><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pn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png"/><Relationship Id="rId4" Type="http://schemas.microsoft.com/office/2007/relationships/hdphoto" Target="../media/hdphoto2.wdp"/><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png"/><Relationship Id="rId7" Type="http://schemas.microsoft.com/office/2007/relationships/hdphoto" Target="../media/hdphoto6.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microsoft.com/office/2007/relationships/hdphoto" Target="../media/hdphoto5.wdp"/><Relationship Id="rId9" Type="http://schemas.microsoft.com/office/2007/relationships/hdphoto" Target="../media/hdphoto7.wdp"/></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3.png"/><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4.png"/><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png"/><Relationship Id="rId7" Type="http://schemas.microsoft.com/office/2007/relationships/hdphoto" Target="../media/hdphoto8.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4" Type="http://schemas.microsoft.com/office/2007/relationships/hdphoto" Target="../media/hdphoto5.wdp"/><Relationship Id="rId9" Type="http://schemas.microsoft.com/office/2007/relationships/hdphoto" Target="../media/hdphoto9.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turtle&#10;&#10;Description automatically generated">
            <a:extLst>
              <a:ext uri="{FF2B5EF4-FFF2-40B4-BE49-F238E27FC236}">
                <a16:creationId xmlns:a16="http://schemas.microsoft.com/office/drawing/2014/main" id="{B51E0779-6FDE-FB4B-B452-827C8A6C82D3}"/>
              </a:ext>
            </a:extLst>
          </p:cNvPr>
          <p:cNvPicPr>
            <a:picLocks noChangeAspect="1"/>
          </p:cNvPicPr>
          <p:nvPr/>
        </p:nvPicPr>
        <p:blipFill rotWithShape="1">
          <a:blip r:embed="rId3">
            <a:alphaModFix amt="85000"/>
          </a:blip>
          <a:srcRect l="2532" t="5733" r="1838" b="13332"/>
          <a:stretch/>
        </p:blipFill>
        <p:spPr>
          <a:xfrm>
            <a:off x="-208861" y="1339840"/>
            <a:ext cx="9381380" cy="5518160"/>
          </a:xfrm>
          <a:prstGeom prst="rect">
            <a:avLst/>
          </a:prstGeom>
        </p:spPr>
      </p:pic>
      <p:sp>
        <p:nvSpPr>
          <p:cNvPr id="2" name="Title 1">
            <a:extLst>
              <a:ext uri="{FF2B5EF4-FFF2-40B4-BE49-F238E27FC236}">
                <a16:creationId xmlns:a16="http://schemas.microsoft.com/office/drawing/2014/main" id="{39A29458-C6F1-D544-9083-F3D60DC1C620}"/>
              </a:ext>
            </a:extLst>
          </p:cNvPr>
          <p:cNvSpPr>
            <a:spLocks noGrp="1"/>
          </p:cNvSpPr>
          <p:nvPr>
            <p:ph type="ctrTitle"/>
          </p:nvPr>
        </p:nvSpPr>
        <p:spPr>
          <a:xfrm>
            <a:off x="600338" y="1579277"/>
            <a:ext cx="7669148" cy="1106260"/>
          </a:xfrm>
        </p:spPr>
        <p:txBody>
          <a:bodyPr>
            <a:normAutofit/>
          </a:bodyPr>
          <a:lstStyle/>
          <a:p>
            <a:r>
              <a:rPr lang="en-US" sz="2200">
                <a:solidFill>
                  <a:schemeClr val="bg1"/>
                </a:solidFill>
              </a:rPr>
              <a:t>The Common Snapping Turtle</a:t>
            </a:r>
          </a:p>
        </p:txBody>
      </p:sp>
      <p:sp>
        <p:nvSpPr>
          <p:cNvPr id="3" name="Subtitle 2">
            <a:extLst>
              <a:ext uri="{FF2B5EF4-FFF2-40B4-BE49-F238E27FC236}">
                <a16:creationId xmlns:a16="http://schemas.microsoft.com/office/drawing/2014/main" id="{1EEEE5E4-28F1-4746-B580-0E97E288D4C5}"/>
              </a:ext>
            </a:extLst>
          </p:cNvPr>
          <p:cNvSpPr>
            <a:spLocks noGrp="1"/>
          </p:cNvSpPr>
          <p:nvPr>
            <p:ph type="subTitle" idx="1"/>
          </p:nvPr>
        </p:nvSpPr>
        <p:spPr>
          <a:xfrm>
            <a:off x="737426" y="2601291"/>
            <a:ext cx="7669148" cy="442741"/>
          </a:xfrm>
        </p:spPr>
        <p:txBody>
          <a:bodyPr>
            <a:normAutofit/>
          </a:bodyPr>
          <a:lstStyle/>
          <a:p>
            <a:r>
              <a:rPr lang="en-US" sz="1500" i="1">
                <a:solidFill>
                  <a:schemeClr val="bg1"/>
                </a:solidFill>
              </a:rPr>
              <a:t>(Chelydra </a:t>
            </a:r>
            <a:r>
              <a:rPr lang="en-US" sz="1500" i="1" err="1">
                <a:solidFill>
                  <a:schemeClr val="bg1"/>
                </a:solidFill>
              </a:rPr>
              <a:t>serpentina</a:t>
            </a:r>
            <a:r>
              <a:rPr lang="en-US" sz="1500" i="1">
                <a:solidFill>
                  <a:schemeClr val="bg1"/>
                </a:solidFill>
              </a:rPr>
              <a:t>)</a:t>
            </a:r>
          </a:p>
        </p:txBody>
      </p:sp>
      <p:sp>
        <p:nvSpPr>
          <p:cNvPr id="4" name="Rectangle 3">
            <a:extLst>
              <a:ext uri="{FF2B5EF4-FFF2-40B4-BE49-F238E27FC236}">
                <a16:creationId xmlns:a16="http://schemas.microsoft.com/office/drawing/2014/main" id="{EBCF6343-218F-D64F-AA7B-CD3EFF625EB8}"/>
              </a:ext>
            </a:extLst>
          </p:cNvPr>
          <p:cNvSpPr/>
          <p:nvPr/>
        </p:nvSpPr>
        <p:spPr>
          <a:xfrm>
            <a:off x="6168791" y="2"/>
            <a:ext cx="3003727" cy="1449079"/>
          </a:xfrm>
          <a:prstGeom prst="rect">
            <a:avLst/>
          </a:prstGeom>
          <a:solidFill>
            <a:srgbClr val="0A57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pic>
        <p:nvPicPr>
          <p:cNvPr id="11" name="Picture 10">
            <a:extLst>
              <a:ext uri="{FF2B5EF4-FFF2-40B4-BE49-F238E27FC236}">
                <a16:creationId xmlns:a16="http://schemas.microsoft.com/office/drawing/2014/main" id="{F245AF66-A447-0545-B189-8C8337D3DB5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844" b="89956" l="1067" r="92000">
                        <a14:foregroundMark x1="1333" y1="2311" x2="1333" y2="12000"/>
                        <a14:foregroundMark x1="1333" y1="12000" x2="3467" y2="19911"/>
                        <a14:foregroundMark x1="3467" y1="19911" x2="11933" y2="31822"/>
                        <a14:foregroundMark x1="11933" y1="31822" x2="18800" y2="37156"/>
                        <a14:foregroundMark x1="18800" y1="37156" x2="27067" y2="39467"/>
                        <a14:foregroundMark x1="27067" y1="39467" x2="44267" y2="32800"/>
                        <a14:foregroundMark x1="44267" y1="32800" x2="50667" y2="38578"/>
                        <a14:foregroundMark x1="50667" y1="38578" x2="58400" y2="39289"/>
                        <a14:foregroundMark x1="58400" y1="39289" x2="94133" y2="18311"/>
                        <a14:foregroundMark x1="94133" y1="18311" x2="96800" y2="11644"/>
                        <a14:foregroundMark x1="96800" y1="11644" x2="94133" y2="3556"/>
                        <a14:foregroundMark x1="94133" y1="3556" x2="71400" y2="1156"/>
                        <a14:foregroundMark x1="71400" y1="1156" x2="56867" y2="3022"/>
                        <a14:foregroundMark x1="56867" y1="3022" x2="5200" y2="3200"/>
                        <a14:foregroundMark x1="42800" y1="18133" x2="41067" y2="24800"/>
                        <a14:foregroundMark x1="41067" y1="24800" x2="44800" y2="19556"/>
                        <a14:foregroundMark x1="44800" y1="19556" x2="42400" y2="16711"/>
                        <a14:foregroundMark x1="43067" y1="8356" x2="48733" y2="8178"/>
                        <a14:foregroundMark x1="48733" y1="8178" x2="53867" y2="9244"/>
                        <a14:foregroundMark x1="53867" y1="9244" x2="48800" y2="4622"/>
                        <a14:foregroundMark x1="48800" y1="4622" x2="43600" y2="5689"/>
                        <a14:foregroundMark x1="43600" y1="5689" x2="42667" y2="8178"/>
                        <a14:foregroundMark x1="56267" y1="25422" x2="58667" y2="31644"/>
                        <a14:foregroundMark x1="58667" y1="31644" x2="61200" y2="25422"/>
                        <a14:foregroundMark x1="61200" y1="25422" x2="56667" y2="24889"/>
                        <a14:foregroundMark x1="2400" y1="1600" x2="133" y2="8089"/>
                        <a14:foregroundMark x1="133" y1="8089" x2="1133" y2="37600"/>
                        <a14:foregroundMark x1="1133" y1="37600" x2="2400" y2="38578"/>
                        <a14:foregroundMark x1="92000" y1="28444" x2="97400" y2="26667"/>
                        <a14:foregroundMark x1="97400" y1="26667" x2="99333" y2="18489"/>
                        <a14:foregroundMark x1="99333" y1="18489" x2="99067" y2="2933"/>
                        <a14:foregroundMark x1="99067" y1="2933" x2="93800" y2="533"/>
                        <a14:foregroundMark x1="93800" y1="533" x2="92000" y2="7289"/>
                        <a14:foregroundMark x1="92000" y1="7289" x2="91733" y2="28444"/>
                      </a14:backgroundRemoval>
                    </a14:imgEffect>
                  </a14:imgLayer>
                </a14:imgProps>
              </a:ext>
            </a:extLst>
          </a:blip>
          <a:stretch>
            <a:fillRect/>
          </a:stretch>
        </p:blipFill>
        <p:spPr>
          <a:xfrm>
            <a:off x="-208861" y="0"/>
            <a:ext cx="6858000" cy="5143500"/>
          </a:xfrm>
          <a:prstGeom prst="rect">
            <a:avLst/>
          </a:prstGeom>
        </p:spPr>
      </p:pic>
    </p:spTree>
    <p:extLst>
      <p:ext uri="{BB962C8B-B14F-4D97-AF65-F5344CB8AC3E}">
        <p14:creationId xmlns:p14="http://schemas.microsoft.com/office/powerpoint/2010/main" val="1915983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1AFA0-B077-7C41-A3C8-01D70735C860}"/>
              </a:ext>
            </a:extLst>
          </p:cNvPr>
          <p:cNvSpPr>
            <a:spLocks noGrp="1"/>
          </p:cNvSpPr>
          <p:nvPr>
            <p:ph type="title"/>
          </p:nvPr>
        </p:nvSpPr>
        <p:spPr>
          <a:xfrm>
            <a:off x="243639" y="369634"/>
            <a:ext cx="7886700" cy="1325563"/>
          </a:xfrm>
        </p:spPr>
        <p:txBody>
          <a:bodyPr>
            <a:normAutofit/>
          </a:bodyPr>
          <a:lstStyle/>
          <a:p>
            <a:r>
              <a:rPr lang="en-US" sz="4000" b="1" dirty="0"/>
              <a:t>What Do Snappers Eat?</a:t>
            </a:r>
          </a:p>
        </p:txBody>
      </p:sp>
      <p:sp>
        <p:nvSpPr>
          <p:cNvPr id="3" name="Content Placeholder 2">
            <a:extLst>
              <a:ext uri="{FF2B5EF4-FFF2-40B4-BE49-F238E27FC236}">
                <a16:creationId xmlns:a16="http://schemas.microsoft.com/office/drawing/2014/main" id="{502F5B37-E0A7-9940-A1B2-A1E0B39B365C}"/>
              </a:ext>
            </a:extLst>
          </p:cNvPr>
          <p:cNvSpPr>
            <a:spLocks noGrp="1"/>
          </p:cNvSpPr>
          <p:nvPr>
            <p:ph idx="1"/>
          </p:nvPr>
        </p:nvSpPr>
        <p:spPr>
          <a:xfrm>
            <a:off x="335432" y="1253330"/>
            <a:ext cx="2901208" cy="4487069"/>
          </a:xfrm>
        </p:spPr>
        <p:txBody>
          <a:bodyPr vert="horz" lIns="91440" tIns="45720" rIns="91440" bIns="45720" rtlCol="0" anchor="t">
            <a:normAutofit fontScale="70000" lnSpcReduction="20000"/>
          </a:bodyPr>
          <a:lstStyle/>
          <a:p>
            <a:pPr marL="0" indent="0">
              <a:buNone/>
            </a:pPr>
            <a:r>
              <a:rPr lang="en-US" sz="3800" b="1" dirty="0"/>
              <a:t>Omnivore</a:t>
            </a:r>
          </a:p>
          <a:p>
            <a:r>
              <a:rPr lang="en-CA" dirty="0"/>
              <a:t>Algae </a:t>
            </a:r>
            <a:endParaRPr lang="en-CA" dirty="0">
              <a:cs typeface="Calibri"/>
            </a:endParaRPr>
          </a:p>
          <a:p>
            <a:r>
              <a:rPr lang="en-CA" dirty="0"/>
              <a:t>Fruits, leaves, stems</a:t>
            </a:r>
            <a:endParaRPr lang="en-CA" dirty="0">
              <a:cs typeface="Calibri"/>
            </a:endParaRPr>
          </a:p>
          <a:p>
            <a:r>
              <a:rPr lang="en-CA" dirty="0"/>
              <a:t>Snails</a:t>
            </a:r>
            <a:endParaRPr lang="en-CA" dirty="0">
              <a:cs typeface="Calibri"/>
            </a:endParaRPr>
          </a:p>
          <a:p>
            <a:r>
              <a:rPr lang="en-CA" dirty="0"/>
              <a:t>Insects</a:t>
            </a:r>
            <a:endParaRPr lang="en-CA" dirty="0">
              <a:cs typeface="Calibri"/>
            </a:endParaRPr>
          </a:p>
          <a:p>
            <a:r>
              <a:rPr lang="en-CA" dirty="0"/>
              <a:t>Fish </a:t>
            </a:r>
            <a:endParaRPr lang="en-CA" dirty="0">
              <a:cs typeface="Calibri"/>
            </a:endParaRPr>
          </a:p>
          <a:p>
            <a:r>
              <a:rPr lang="en-CA" dirty="0"/>
              <a:t>Salamanders</a:t>
            </a:r>
            <a:endParaRPr lang="en-CA" dirty="0">
              <a:cs typeface="Calibri"/>
            </a:endParaRPr>
          </a:p>
          <a:p>
            <a:r>
              <a:rPr lang="en-CA" dirty="0"/>
              <a:t>Small turtles, snakes</a:t>
            </a:r>
            <a:endParaRPr lang="en-CA" dirty="0">
              <a:cs typeface="Calibri"/>
            </a:endParaRPr>
          </a:p>
          <a:p>
            <a:r>
              <a:rPr lang="en-CA" dirty="0"/>
              <a:t>Birds</a:t>
            </a:r>
            <a:endParaRPr lang="en-CA" dirty="0">
              <a:cs typeface="Calibri"/>
            </a:endParaRPr>
          </a:p>
          <a:p>
            <a:r>
              <a:rPr lang="en-CA" dirty="0"/>
              <a:t>Small mammals  </a:t>
            </a:r>
            <a:endParaRPr lang="en-CA" dirty="0">
              <a:cs typeface="Calibri"/>
            </a:endParaRPr>
          </a:p>
          <a:p>
            <a:r>
              <a:rPr lang="en-CA" dirty="0"/>
              <a:t>Forage, scavenge, ambush prey </a:t>
            </a:r>
            <a:endParaRPr lang="en-CA" dirty="0">
              <a:cs typeface="Calibri"/>
            </a:endParaRPr>
          </a:p>
          <a:p>
            <a:r>
              <a:rPr lang="en-CA" dirty="0"/>
              <a:t>Live prey, carrion  </a:t>
            </a:r>
            <a:endParaRPr lang="en-CA" dirty="0">
              <a:cs typeface="Calibri" panose="020F0502020204030204"/>
            </a:endParaRPr>
          </a:p>
          <a:p>
            <a:endParaRPr lang="en-US" dirty="0"/>
          </a:p>
        </p:txBody>
      </p:sp>
      <p:pic>
        <p:nvPicPr>
          <p:cNvPr id="4" name="Content Placeholder 4">
            <a:extLst>
              <a:ext uri="{FF2B5EF4-FFF2-40B4-BE49-F238E27FC236}">
                <a16:creationId xmlns:a16="http://schemas.microsoft.com/office/drawing/2014/main" id="{B2DBA495-F88C-9541-AC71-7233117655D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47" b="96448" l="1267" r="97333">
                        <a14:foregroundMark x1="1400" y1="91563" x2="5333" y2="96359"/>
                        <a14:foregroundMark x1="5333" y1="96359" x2="17667" y2="95204"/>
                        <a14:foregroundMark x1="17667" y1="95204" x2="50533" y2="99467"/>
                        <a14:foregroundMark x1="50533" y1="99467" x2="84867" y2="98224"/>
                        <a14:foregroundMark x1="84867" y1="98224" x2="96400" y2="92718"/>
                        <a14:foregroundMark x1="96400" y1="92718" x2="98267" y2="78330"/>
                        <a14:foregroundMark x1="98267" y1="78330" x2="92267" y2="80195"/>
                        <a14:foregroundMark x1="92267" y1="80195" x2="84733" y2="86856"/>
                        <a14:foregroundMark x1="84733" y1="86856" x2="62067" y2="95204"/>
                        <a14:foregroundMark x1="62067" y1="95204" x2="1267" y2="91918"/>
                        <a14:foregroundMark x1="88267" y1="99112" x2="93933" y2="98845"/>
                        <a14:foregroundMark x1="93933" y1="98845" x2="96400" y2="92540"/>
                        <a14:foregroundMark x1="96400" y1="92540" x2="92533" y2="87478"/>
                        <a14:foregroundMark x1="92533" y1="87478" x2="91600" y2="87300"/>
                        <a14:foregroundMark x1="88000" y1="90320" x2="85333" y2="97158"/>
                        <a14:foregroundMark x1="85333" y1="97158" x2="90533" y2="96536"/>
                        <a14:foregroundMark x1="90533" y1="96536" x2="90067" y2="89609"/>
                        <a14:foregroundMark x1="90067" y1="89609" x2="86933" y2="89076"/>
                        <a14:foregroundMark x1="94400" y1="79663" x2="98933" y2="75311"/>
                        <a14:foregroundMark x1="98933" y1="75311" x2="99867" y2="98579"/>
                        <a14:foregroundMark x1="99867" y1="98579" x2="94800" y2="96270"/>
                        <a14:foregroundMark x1="94800" y1="96270" x2="94133" y2="80373"/>
                        <a14:foregroundMark x1="96400" y1="78064" x2="98933" y2="85613"/>
                        <a14:foregroundMark x1="98933" y1="85613" x2="99867" y2="99822"/>
                        <a14:foregroundMark x1="99867" y1="99822" x2="97333" y2="91563"/>
                        <a14:foregroundMark x1="97333" y1="91563" x2="96933" y2="77886"/>
                        <a14:backgroundMark x1="1467" y1="88721" x2="24133" y2="91208"/>
                      </a14:backgroundRemoval>
                    </a14:imgEffect>
                  </a14:imgLayer>
                </a14:imgProps>
              </a:ext>
            </a:extLst>
          </a:blip>
          <a:srcRect t="73390"/>
          <a:stretch/>
        </p:blipFill>
        <p:spPr>
          <a:xfrm>
            <a:off x="4989" y="5093512"/>
            <a:ext cx="9139011" cy="1823905"/>
          </a:xfrm>
          <a:prstGeom prst="rect">
            <a:avLst/>
          </a:prstGeom>
        </p:spPr>
      </p:pic>
      <p:pic>
        <p:nvPicPr>
          <p:cNvPr id="5" name="Picture 4" descr="Common Snapping Turtle at Huntley Meadows Park | Snapping turtle, Turtle,  Turtle enclosure">
            <a:extLst>
              <a:ext uri="{FF2B5EF4-FFF2-40B4-BE49-F238E27FC236}">
                <a16:creationId xmlns:a16="http://schemas.microsoft.com/office/drawing/2014/main" id="{976A91B4-A95F-D74B-B132-B6809DC7FF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8433" y="1706991"/>
            <a:ext cx="2710625" cy="157920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ommon snapping turtle eating sunfish - Stock Photo - Free Stock Photo">
            <a:extLst>
              <a:ext uri="{FF2B5EF4-FFF2-40B4-BE49-F238E27FC236}">
                <a16:creationId xmlns:a16="http://schemas.microsoft.com/office/drawing/2014/main" id="{8512CFBE-A165-8A4C-A880-83C4805666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8433" y="3365606"/>
            <a:ext cx="2710625" cy="16410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bird, water, flying, dog&#10;&#10;Description automatically generated">
            <a:extLst>
              <a:ext uri="{FF2B5EF4-FFF2-40B4-BE49-F238E27FC236}">
                <a16:creationId xmlns:a16="http://schemas.microsoft.com/office/drawing/2014/main" id="{98F31416-E244-1941-BF7B-6DADA4442CE5}"/>
              </a:ext>
            </a:extLst>
          </p:cNvPr>
          <p:cNvPicPr>
            <a:picLocks noChangeAspect="1"/>
          </p:cNvPicPr>
          <p:nvPr/>
        </p:nvPicPr>
        <p:blipFill>
          <a:blip r:embed="rId7"/>
          <a:stretch>
            <a:fillRect/>
          </a:stretch>
        </p:blipFill>
        <p:spPr>
          <a:xfrm>
            <a:off x="6119050" y="1706991"/>
            <a:ext cx="2710625" cy="1571746"/>
          </a:xfrm>
          <a:prstGeom prst="rect">
            <a:avLst/>
          </a:prstGeom>
        </p:spPr>
      </p:pic>
      <p:pic>
        <p:nvPicPr>
          <p:cNvPr id="8" name="Picture 6" descr="Will snapping turtles be an integral part of cottage country ecosystem 50  years from now? | MuskokaRegion.com">
            <a:extLst>
              <a:ext uri="{FF2B5EF4-FFF2-40B4-BE49-F238E27FC236}">
                <a16:creationId xmlns:a16="http://schemas.microsoft.com/office/drawing/2014/main" id="{DAEDC853-D42A-D647-B924-7B6F2AAB717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30851" y="3365606"/>
            <a:ext cx="2710625" cy="1641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39047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1AFA0-B077-7C41-A3C8-01D70735C860}"/>
              </a:ext>
            </a:extLst>
          </p:cNvPr>
          <p:cNvSpPr>
            <a:spLocks noGrp="1"/>
          </p:cNvSpPr>
          <p:nvPr>
            <p:ph type="title"/>
          </p:nvPr>
        </p:nvSpPr>
        <p:spPr/>
        <p:txBody>
          <a:bodyPr/>
          <a:lstStyle/>
          <a:p>
            <a:r>
              <a:rPr lang="en-US" b="1"/>
              <a:t>Who Eats Snappers?</a:t>
            </a:r>
          </a:p>
        </p:txBody>
      </p:sp>
      <p:sp>
        <p:nvSpPr>
          <p:cNvPr id="3" name="Content Placeholder 2">
            <a:extLst>
              <a:ext uri="{FF2B5EF4-FFF2-40B4-BE49-F238E27FC236}">
                <a16:creationId xmlns:a16="http://schemas.microsoft.com/office/drawing/2014/main" id="{502F5B37-E0A7-9940-A1B2-A1E0B39B365C}"/>
              </a:ext>
            </a:extLst>
          </p:cNvPr>
          <p:cNvSpPr>
            <a:spLocks noGrp="1"/>
          </p:cNvSpPr>
          <p:nvPr>
            <p:ph idx="1"/>
          </p:nvPr>
        </p:nvSpPr>
        <p:spPr/>
        <p:txBody>
          <a:bodyPr vert="horz" lIns="91440" tIns="45720" rIns="91440" bIns="45720" rtlCol="0" anchor="t">
            <a:normAutofit/>
          </a:bodyPr>
          <a:lstStyle/>
          <a:p>
            <a:r>
              <a:rPr lang="en-US" dirty="0"/>
              <a:t>Raccoons</a:t>
            </a:r>
          </a:p>
          <a:p>
            <a:r>
              <a:rPr lang="en-US" dirty="0"/>
              <a:t>Striped skunks</a:t>
            </a:r>
            <a:endParaRPr lang="en-US" dirty="0">
              <a:cs typeface="Calibri"/>
            </a:endParaRPr>
          </a:p>
          <a:p>
            <a:r>
              <a:rPr lang="en-US" dirty="0"/>
              <a:t>Red foxes </a:t>
            </a:r>
          </a:p>
          <a:p>
            <a:r>
              <a:rPr lang="en-US" dirty="0"/>
              <a:t>Opossums</a:t>
            </a:r>
            <a:endParaRPr lang="en-US" dirty="0">
              <a:cs typeface="Calibri"/>
            </a:endParaRPr>
          </a:p>
          <a:p>
            <a:r>
              <a:rPr lang="en-US" dirty="0"/>
              <a:t>Coyotes </a:t>
            </a:r>
            <a:endParaRPr lang="en-US" dirty="0">
              <a:cs typeface="Calibri"/>
            </a:endParaRPr>
          </a:p>
          <a:p>
            <a:endParaRPr lang="en-US"/>
          </a:p>
          <a:p>
            <a:r>
              <a:rPr lang="en-US" dirty="0"/>
              <a:t>Humans</a:t>
            </a:r>
          </a:p>
          <a:p>
            <a:endParaRPr lang="en-US"/>
          </a:p>
        </p:txBody>
      </p:sp>
      <p:pic>
        <p:nvPicPr>
          <p:cNvPr id="4" name="Content Placeholder 4">
            <a:extLst>
              <a:ext uri="{FF2B5EF4-FFF2-40B4-BE49-F238E27FC236}">
                <a16:creationId xmlns:a16="http://schemas.microsoft.com/office/drawing/2014/main" id="{B2DBA495-F88C-9541-AC71-7233117655D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47" b="96448" l="1267" r="97333">
                        <a14:foregroundMark x1="1400" y1="91563" x2="5333" y2="96359"/>
                        <a14:foregroundMark x1="5333" y1="96359" x2="17667" y2="95204"/>
                        <a14:foregroundMark x1="17667" y1="95204" x2="50533" y2="99467"/>
                        <a14:foregroundMark x1="50533" y1="99467" x2="84867" y2="98224"/>
                        <a14:foregroundMark x1="84867" y1="98224" x2="96400" y2="92718"/>
                        <a14:foregroundMark x1="96400" y1="92718" x2="98267" y2="78330"/>
                        <a14:foregroundMark x1="98267" y1="78330" x2="92267" y2="80195"/>
                        <a14:foregroundMark x1="92267" y1="80195" x2="84733" y2="86856"/>
                        <a14:foregroundMark x1="84733" y1="86856" x2="62067" y2="95204"/>
                        <a14:foregroundMark x1="62067" y1="95204" x2="1267" y2="91918"/>
                        <a14:foregroundMark x1="88267" y1="99112" x2="93933" y2="98845"/>
                        <a14:foregroundMark x1="93933" y1="98845" x2="96400" y2="92540"/>
                        <a14:foregroundMark x1="96400" y1="92540" x2="92533" y2="87478"/>
                        <a14:foregroundMark x1="92533" y1="87478" x2="91600" y2="87300"/>
                        <a14:foregroundMark x1="88000" y1="90320" x2="85333" y2="97158"/>
                        <a14:foregroundMark x1="85333" y1="97158" x2="90533" y2="96536"/>
                        <a14:foregroundMark x1="90533" y1="96536" x2="90067" y2="89609"/>
                        <a14:foregroundMark x1="90067" y1="89609" x2="86933" y2="89076"/>
                        <a14:foregroundMark x1="94400" y1="79663" x2="98933" y2="75311"/>
                        <a14:foregroundMark x1="98933" y1="75311" x2="99867" y2="98579"/>
                        <a14:foregroundMark x1="99867" y1="98579" x2="94800" y2="96270"/>
                        <a14:foregroundMark x1="94800" y1="96270" x2="94133" y2="80373"/>
                        <a14:foregroundMark x1="96400" y1="78064" x2="98933" y2="85613"/>
                        <a14:foregroundMark x1="98933" y1="85613" x2="99867" y2="99822"/>
                        <a14:foregroundMark x1="99867" y1="99822" x2="97333" y2="91563"/>
                        <a14:foregroundMark x1="97333" y1="91563" x2="96933" y2="77886"/>
                        <a14:backgroundMark x1="1467" y1="88721" x2="24133" y2="91208"/>
                      </a14:backgroundRemoval>
                    </a14:imgEffect>
                  </a14:imgLayer>
                </a14:imgProps>
              </a:ext>
            </a:extLst>
          </a:blip>
          <a:srcRect t="73390"/>
          <a:stretch/>
        </p:blipFill>
        <p:spPr>
          <a:xfrm>
            <a:off x="4989" y="5093512"/>
            <a:ext cx="9139011" cy="1823905"/>
          </a:xfrm>
          <a:prstGeom prst="rect">
            <a:avLst/>
          </a:prstGeom>
        </p:spPr>
      </p:pic>
      <p:pic>
        <p:nvPicPr>
          <p:cNvPr id="5" name="Picture 2">
            <a:extLst>
              <a:ext uri="{FF2B5EF4-FFF2-40B4-BE49-F238E27FC236}">
                <a16:creationId xmlns:a16="http://schemas.microsoft.com/office/drawing/2014/main" id="{539945A4-62B5-144D-99C1-2A5DD337EA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9918" y="1825625"/>
            <a:ext cx="4720277" cy="3541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74967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descr="A small black turtle on moss&#10;&#10;AI-generated content may be incorrect.">
            <a:extLst>
              <a:ext uri="{FF2B5EF4-FFF2-40B4-BE49-F238E27FC236}">
                <a16:creationId xmlns:a16="http://schemas.microsoft.com/office/drawing/2014/main" id="{193A6645-5BA5-3D4A-AC6F-4145137AA69D}"/>
              </a:ext>
            </a:extLst>
          </p:cNvPr>
          <p:cNvPicPr>
            <a:picLocks noChangeAspect="1"/>
          </p:cNvPicPr>
          <p:nvPr/>
        </p:nvPicPr>
        <p:blipFill>
          <a:blip r:embed="rId3"/>
          <a:srcRect l="20925" t="30193" r="14858" b="29348"/>
          <a:stretch>
            <a:fillRect/>
          </a:stretch>
        </p:blipFill>
        <p:spPr>
          <a:xfrm>
            <a:off x="5991664" y="2170043"/>
            <a:ext cx="2970160" cy="1830503"/>
          </a:xfrm>
          <a:prstGeom prst="rect">
            <a:avLst/>
          </a:prstGeom>
        </p:spPr>
      </p:pic>
      <p:pic>
        <p:nvPicPr>
          <p:cNvPr id="28" name="Picture 27" descr="A turtle walking on the ground&#10;&#10;AI-generated content may be incorrect.">
            <a:extLst>
              <a:ext uri="{FF2B5EF4-FFF2-40B4-BE49-F238E27FC236}">
                <a16:creationId xmlns:a16="http://schemas.microsoft.com/office/drawing/2014/main" id="{3FE3B79E-28C4-01A5-926D-2E6EA27C99AB}"/>
              </a:ext>
            </a:extLst>
          </p:cNvPr>
          <p:cNvPicPr>
            <a:picLocks noChangeAspect="1"/>
          </p:cNvPicPr>
          <p:nvPr/>
        </p:nvPicPr>
        <p:blipFill>
          <a:blip r:embed="rId4"/>
          <a:stretch>
            <a:fillRect/>
          </a:stretch>
        </p:blipFill>
        <p:spPr>
          <a:xfrm>
            <a:off x="604631" y="4175626"/>
            <a:ext cx="2716697" cy="1828077"/>
          </a:xfrm>
          <a:prstGeom prst="rect">
            <a:avLst/>
          </a:prstGeom>
        </p:spPr>
      </p:pic>
      <p:pic>
        <p:nvPicPr>
          <p:cNvPr id="9222" name="Picture 6" descr="My Turtle Store | Juvenile Snapping Turtles For Sale">
            <a:extLst>
              <a:ext uri="{FF2B5EF4-FFF2-40B4-BE49-F238E27FC236}">
                <a16:creationId xmlns:a16="http://schemas.microsoft.com/office/drawing/2014/main" id="{98F780E8-247B-EB4B-875D-EE2F8ADE69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0951" y="4451528"/>
            <a:ext cx="2321904" cy="1283967"/>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Snapping Turtle Eggs (Chelydra serpentina). A clutch of common snapping  turtle e , #affiliate, #Chelydra, #serpen… in 2020 | Snapping turtle, Common  snapping turtle, Turtle">
            <a:extLst>
              <a:ext uri="{FF2B5EF4-FFF2-40B4-BE49-F238E27FC236}">
                <a16:creationId xmlns:a16="http://schemas.microsoft.com/office/drawing/2014/main" id="{C3BAC394-8223-644A-AC1A-5D5531F156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32370" y="835967"/>
            <a:ext cx="1958581" cy="13255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341AFA0-B077-7C41-A3C8-01D70735C860}"/>
              </a:ext>
            </a:extLst>
          </p:cNvPr>
          <p:cNvSpPr>
            <a:spLocks noGrp="1"/>
          </p:cNvSpPr>
          <p:nvPr>
            <p:ph type="title"/>
          </p:nvPr>
        </p:nvSpPr>
        <p:spPr>
          <a:xfrm>
            <a:off x="87229" y="-162654"/>
            <a:ext cx="7886700" cy="1325563"/>
          </a:xfrm>
        </p:spPr>
        <p:txBody>
          <a:bodyPr/>
          <a:lstStyle/>
          <a:p>
            <a:r>
              <a:rPr lang="en-US" b="1"/>
              <a:t>In the Life of a Snapper</a:t>
            </a:r>
          </a:p>
        </p:txBody>
      </p:sp>
      <p:pic>
        <p:nvPicPr>
          <p:cNvPr id="4" name="Content Placeholder 4">
            <a:extLst>
              <a:ext uri="{FF2B5EF4-FFF2-40B4-BE49-F238E27FC236}">
                <a16:creationId xmlns:a16="http://schemas.microsoft.com/office/drawing/2014/main" id="{B2DBA495-F88C-9541-AC71-7233117655D6}"/>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9947" b="96448" l="1267" r="97333">
                        <a14:foregroundMark x1="1400" y1="91563" x2="5333" y2="96359"/>
                        <a14:foregroundMark x1="5333" y1="96359" x2="17667" y2="95204"/>
                        <a14:foregroundMark x1="17667" y1="95204" x2="50533" y2="99467"/>
                        <a14:foregroundMark x1="50533" y1="99467" x2="84867" y2="98224"/>
                        <a14:foregroundMark x1="84867" y1="98224" x2="96400" y2="92718"/>
                        <a14:foregroundMark x1="96400" y1="92718" x2="98267" y2="78330"/>
                        <a14:foregroundMark x1="98267" y1="78330" x2="92267" y2="80195"/>
                        <a14:foregroundMark x1="92267" y1="80195" x2="84733" y2="86856"/>
                        <a14:foregroundMark x1="84733" y1="86856" x2="62067" y2="95204"/>
                        <a14:foregroundMark x1="62067" y1="95204" x2="1267" y2="91918"/>
                        <a14:foregroundMark x1="88267" y1="99112" x2="93933" y2="98845"/>
                        <a14:foregroundMark x1="93933" y1="98845" x2="96400" y2="92540"/>
                        <a14:foregroundMark x1="96400" y1="92540" x2="92533" y2="87478"/>
                        <a14:foregroundMark x1="92533" y1="87478" x2="91600" y2="87300"/>
                        <a14:foregroundMark x1="88000" y1="90320" x2="85333" y2="97158"/>
                        <a14:foregroundMark x1="85333" y1="97158" x2="90533" y2="96536"/>
                        <a14:foregroundMark x1="90533" y1="96536" x2="90067" y2="89609"/>
                        <a14:foregroundMark x1="90067" y1="89609" x2="86933" y2="89076"/>
                        <a14:foregroundMark x1="94400" y1="79663" x2="98933" y2="75311"/>
                        <a14:foregroundMark x1="98933" y1="75311" x2="99867" y2="98579"/>
                        <a14:foregroundMark x1="99867" y1="98579" x2="94800" y2="96270"/>
                        <a14:foregroundMark x1="94800" y1="96270" x2="94133" y2="80373"/>
                        <a14:foregroundMark x1="96400" y1="78064" x2="98933" y2="85613"/>
                        <a14:foregroundMark x1="98933" y1="85613" x2="99867" y2="99822"/>
                        <a14:foregroundMark x1="99867" y1="99822" x2="97333" y2="91563"/>
                        <a14:foregroundMark x1="97333" y1="91563" x2="96933" y2="77886"/>
                        <a14:backgroundMark x1="1467" y1="88721" x2="24133" y2="91208"/>
                      </a14:backgroundRemoval>
                    </a14:imgEffect>
                  </a14:imgLayer>
                </a14:imgProps>
              </a:ext>
            </a:extLst>
          </a:blip>
          <a:srcRect t="73390"/>
          <a:stretch/>
        </p:blipFill>
        <p:spPr>
          <a:xfrm>
            <a:off x="4989" y="5093512"/>
            <a:ext cx="9139011" cy="1823905"/>
          </a:xfrm>
          <a:prstGeom prst="rect">
            <a:avLst/>
          </a:prstGeom>
        </p:spPr>
      </p:pic>
      <p:pic>
        <p:nvPicPr>
          <p:cNvPr id="17" name="Picture 2">
            <a:extLst>
              <a:ext uri="{FF2B5EF4-FFF2-40B4-BE49-F238E27FC236}">
                <a16:creationId xmlns:a16="http://schemas.microsoft.com/office/drawing/2014/main" id="{7CB98CC2-F16F-3341-AEB1-76F5D8EBB62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5785" t="41402" r="21156" b="36062"/>
          <a:stretch/>
        </p:blipFill>
        <p:spPr bwMode="auto">
          <a:xfrm>
            <a:off x="360947" y="2426019"/>
            <a:ext cx="2592021" cy="132556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9" name="Diagram 18">
            <a:extLst>
              <a:ext uri="{FF2B5EF4-FFF2-40B4-BE49-F238E27FC236}">
                <a16:creationId xmlns:a16="http://schemas.microsoft.com/office/drawing/2014/main" id="{2A0EC673-947B-8643-9DE6-5552B163074A}"/>
              </a:ext>
            </a:extLst>
          </p:cNvPr>
          <p:cNvGraphicFramePr/>
          <p:nvPr>
            <p:extLst>
              <p:ext uri="{D42A27DB-BD31-4B8C-83A1-F6EECF244321}">
                <p14:modId xmlns:p14="http://schemas.microsoft.com/office/powerpoint/2010/main" val="1025172117"/>
              </p:ext>
            </p:extLst>
          </p:nvPr>
        </p:nvGraphicFramePr>
        <p:xfrm>
          <a:off x="2718775" y="1714792"/>
          <a:ext cx="3585772" cy="3102538"/>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9216" name="TextBox 9215">
            <a:extLst>
              <a:ext uri="{FF2B5EF4-FFF2-40B4-BE49-F238E27FC236}">
                <a16:creationId xmlns:a16="http://schemas.microsoft.com/office/drawing/2014/main" id="{8A7F243A-3394-1EF1-1CDD-1F246918588D}"/>
              </a:ext>
            </a:extLst>
          </p:cNvPr>
          <p:cNvSpPr txBox="1"/>
          <p:nvPr/>
        </p:nvSpPr>
        <p:spPr>
          <a:xfrm>
            <a:off x="8216727" y="2212980"/>
            <a:ext cx="1024740"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ea typeface="Calibri"/>
                <a:cs typeface="Calibri"/>
              </a:rPr>
              <a:t>Noah Hardy</a:t>
            </a:r>
          </a:p>
        </p:txBody>
      </p:sp>
    </p:spTree>
    <p:extLst>
      <p:ext uri="{BB962C8B-B14F-4D97-AF65-F5344CB8AC3E}">
        <p14:creationId xmlns:p14="http://schemas.microsoft.com/office/powerpoint/2010/main" val="1414969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B4A98-46AA-1544-85F6-A36152AEF90E}"/>
              </a:ext>
            </a:extLst>
          </p:cNvPr>
          <p:cNvSpPr>
            <a:spLocks noGrp="1"/>
          </p:cNvSpPr>
          <p:nvPr>
            <p:ph type="title"/>
          </p:nvPr>
        </p:nvSpPr>
        <p:spPr>
          <a:xfrm>
            <a:off x="141840" y="366481"/>
            <a:ext cx="7886700" cy="1325563"/>
          </a:xfrm>
        </p:spPr>
        <p:txBody>
          <a:bodyPr/>
          <a:lstStyle/>
          <a:p>
            <a:r>
              <a:rPr lang="en-US" b="1" dirty="0"/>
              <a:t>Why Do We Need Turtles?</a:t>
            </a:r>
          </a:p>
        </p:txBody>
      </p:sp>
      <p:sp>
        <p:nvSpPr>
          <p:cNvPr id="3" name="Content Placeholder 2">
            <a:extLst>
              <a:ext uri="{FF2B5EF4-FFF2-40B4-BE49-F238E27FC236}">
                <a16:creationId xmlns:a16="http://schemas.microsoft.com/office/drawing/2014/main" id="{6D38C3C0-2393-CE45-A3EA-0F35F38E8625}"/>
              </a:ext>
            </a:extLst>
          </p:cNvPr>
          <p:cNvSpPr>
            <a:spLocks noGrp="1"/>
          </p:cNvSpPr>
          <p:nvPr>
            <p:ph idx="1"/>
          </p:nvPr>
        </p:nvSpPr>
        <p:spPr>
          <a:xfrm>
            <a:off x="3390823" y="1426590"/>
            <a:ext cx="5706836" cy="4351338"/>
          </a:xfrm>
        </p:spPr>
        <p:txBody>
          <a:bodyPr vert="horz" lIns="91440" tIns="45720" rIns="91440" bIns="45720" rtlCol="0" anchor="t">
            <a:normAutofit/>
          </a:bodyPr>
          <a:lstStyle/>
          <a:p>
            <a:endParaRPr lang="en-US" sz="1900" dirty="0"/>
          </a:p>
          <a:p>
            <a:endParaRPr lang="en-US" sz="1900" dirty="0">
              <a:ea typeface="Calibri"/>
              <a:cs typeface="Calibri"/>
            </a:endParaRPr>
          </a:p>
          <a:p>
            <a:r>
              <a:rPr lang="en-US" sz="1900" dirty="0">
                <a:ea typeface="Calibri"/>
                <a:cs typeface="Calibri"/>
              </a:rPr>
              <a:t>Cultural significance to the Mi'kmaq of Nova Scotia</a:t>
            </a:r>
            <a:endParaRPr lang="en-US" sz="1900" dirty="0"/>
          </a:p>
          <a:p>
            <a:r>
              <a:rPr lang="en-US" sz="1900" dirty="0"/>
              <a:t>Scavengers, cleaning up dead organisms from waterbodies.</a:t>
            </a:r>
            <a:endParaRPr lang="en-US" dirty="0"/>
          </a:p>
          <a:p>
            <a:r>
              <a:rPr lang="en-CA" sz="1900" dirty="0"/>
              <a:t>Large % of their diet: dead animal and plant matter.</a:t>
            </a:r>
            <a:endParaRPr lang="en-CA" sz="1900" dirty="0">
              <a:ea typeface="Calibri"/>
              <a:cs typeface="Calibri"/>
            </a:endParaRPr>
          </a:p>
          <a:p>
            <a:r>
              <a:rPr lang="en-CA" sz="1900" dirty="0"/>
              <a:t>Eat dead plants, releasing CO</a:t>
            </a:r>
            <a:r>
              <a:rPr lang="en-CA" sz="1900" baseline="-25000" dirty="0"/>
              <a:t>2</a:t>
            </a:r>
            <a:endParaRPr lang="en-CA" sz="1900" baseline="-25000" dirty="0">
              <a:ea typeface="Calibri"/>
              <a:cs typeface="Calibri"/>
            </a:endParaRPr>
          </a:p>
          <a:p>
            <a:r>
              <a:rPr lang="en-CA" sz="1900" dirty="0"/>
              <a:t>Keep lakes and wetlands clean!</a:t>
            </a:r>
            <a:endParaRPr lang="en-CA" sz="1900" dirty="0">
              <a:ea typeface="Calibri"/>
              <a:cs typeface="Calibri"/>
            </a:endParaRPr>
          </a:p>
          <a:p>
            <a:r>
              <a:rPr lang="en-US" sz="1900" dirty="0"/>
              <a:t>Turtle eggs are food for skunk, fox, raccoon, mink.</a:t>
            </a:r>
            <a:endParaRPr lang="en-US" sz="1900" dirty="0">
              <a:ea typeface="Calibri"/>
              <a:cs typeface="Calibri"/>
            </a:endParaRPr>
          </a:p>
        </p:txBody>
      </p:sp>
      <p:pic>
        <p:nvPicPr>
          <p:cNvPr id="4" name="Content Placeholder 4">
            <a:extLst>
              <a:ext uri="{FF2B5EF4-FFF2-40B4-BE49-F238E27FC236}">
                <a16:creationId xmlns:a16="http://schemas.microsoft.com/office/drawing/2014/main" id="{30855EB3-70DE-C44C-8839-3A919960F86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47" b="96448" l="1267" r="97333">
                        <a14:foregroundMark x1="1400" y1="91563" x2="5333" y2="96359"/>
                        <a14:foregroundMark x1="5333" y1="96359" x2="17667" y2="95204"/>
                        <a14:foregroundMark x1="17667" y1="95204" x2="50533" y2="99467"/>
                        <a14:foregroundMark x1="50533" y1="99467" x2="84867" y2="98224"/>
                        <a14:foregroundMark x1="84867" y1="98224" x2="96400" y2="92718"/>
                        <a14:foregroundMark x1="96400" y1="92718" x2="98267" y2="78330"/>
                        <a14:foregroundMark x1="98267" y1="78330" x2="92267" y2="80195"/>
                        <a14:foregroundMark x1="92267" y1="80195" x2="84733" y2="86856"/>
                        <a14:foregroundMark x1="84733" y1="86856" x2="62067" y2="95204"/>
                        <a14:foregroundMark x1="62067" y1="95204" x2="1267" y2="91918"/>
                        <a14:foregroundMark x1="88267" y1="99112" x2="93933" y2="98845"/>
                        <a14:foregroundMark x1="93933" y1="98845" x2="96400" y2="92540"/>
                        <a14:foregroundMark x1="96400" y1="92540" x2="92533" y2="87478"/>
                        <a14:foregroundMark x1="92533" y1="87478" x2="91600" y2="87300"/>
                        <a14:foregroundMark x1="88000" y1="90320" x2="85333" y2="97158"/>
                        <a14:foregroundMark x1="85333" y1="97158" x2="90533" y2="96536"/>
                        <a14:foregroundMark x1="90533" y1="96536" x2="90067" y2="89609"/>
                        <a14:foregroundMark x1="90067" y1="89609" x2="86933" y2="89076"/>
                        <a14:foregroundMark x1="94400" y1="79663" x2="98933" y2="75311"/>
                        <a14:foregroundMark x1="98933" y1="75311" x2="99867" y2="98579"/>
                        <a14:foregroundMark x1="99867" y1="98579" x2="94800" y2="96270"/>
                        <a14:foregroundMark x1="94800" y1="96270" x2="94133" y2="80373"/>
                        <a14:foregroundMark x1="96400" y1="78064" x2="98933" y2="85613"/>
                        <a14:foregroundMark x1="98933" y1="85613" x2="99867" y2="99822"/>
                        <a14:foregroundMark x1="99867" y1="99822" x2="97333" y2="91563"/>
                        <a14:foregroundMark x1="97333" y1="91563" x2="96933" y2="77886"/>
                        <a14:backgroundMark x1="1467" y1="88721" x2="24133" y2="91208"/>
                      </a14:backgroundRemoval>
                    </a14:imgEffect>
                  </a14:imgLayer>
                </a14:imgProps>
              </a:ext>
            </a:extLst>
          </a:blip>
          <a:srcRect t="73390"/>
          <a:stretch/>
        </p:blipFill>
        <p:spPr>
          <a:xfrm>
            <a:off x="4989" y="5034095"/>
            <a:ext cx="9139011" cy="1823905"/>
          </a:xfrm>
          <a:prstGeom prst="rect">
            <a:avLst/>
          </a:prstGeom>
        </p:spPr>
      </p:pic>
      <p:pic>
        <p:nvPicPr>
          <p:cNvPr id="4100" name="Picture 4" descr="Cleaning Lady Cartoon | Cleaning cartoon, Cleaning lady, Clean house">
            <a:extLst>
              <a:ext uri="{FF2B5EF4-FFF2-40B4-BE49-F238E27FC236}">
                <a16:creationId xmlns:a16="http://schemas.microsoft.com/office/drawing/2014/main" id="{4208C3DF-4C9B-5744-94B3-B0FBC3634D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8543" y="4905764"/>
            <a:ext cx="1046619" cy="10512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turtle swimming in water&#10;&#10;AI-generated content may be incorrect.">
            <a:extLst>
              <a:ext uri="{FF2B5EF4-FFF2-40B4-BE49-F238E27FC236}">
                <a16:creationId xmlns:a16="http://schemas.microsoft.com/office/drawing/2014/main" id="{6FEDFDBD-0E64-28C4-BE6F-1A90E378489E}"/>
              </a:ext>
            </a:extLst>
          </p:cNvPr>
          <p:cNvPicPr>
            <a:picLocks noChangeAspect="1"/>
          </p:cNvPicPr>
          <p:nvPr/>
        </p:nvPicPr>
        <p:blipFill>
          <a:blip r:embed="rId6"/>
          <a:stretch>
            <a:fillRect/>
          </a:stretch>
        </p:blipFill>
        <p:spPr>
          <a:xfrm>
            <a:off x="83791" y="2075010"/>
            <a:ext cx="3260691" cy="3692232"/>
          </a:xfrm>
          <a:prstGeom prst="rect">
            <a:avLst/>
          </a:prstGeom>
        </p:spPr>
      </p:pic>
    </p:spTree>
    <p:extLst>
      <p:ext uri="{BB962C8B-B14F-4D97-AF65-F5344CB8AC3E}">
        <p14:creationId xmlns:p14="http://schemas.microsoft.com/office/powerpoint/2010/main" val="1430689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ppt_x"/>
                                          </p:val>
                                        </p:tav>
                                        <p:tav tm="100000">
                                          <p:val>
                                            <p:strVal val="#ppt_x"/>
                                          </p:val>
                                        </p:tav>
                                      </p:tavLst>
                                    </p:anim>
                                    <p:anim calcmode="lin" valueType="num">
                                      <p:cBhvr additive="base">
                                        <p:cTn id="8"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ommon snapping turtle crossing the road">
            <a:extLst>
              <a:ext uri="{FF2B5EF4-FFF2-40B4-BE49-F238E27FC236}">
                <a16:creationId xmlns:a16="http://schemas.microsoft.com/office/drawing/2014/main" id="{EC69FF2E-F5D9-A78F-06A4-5C557D6A3E4E}"/>
              </a:ext>
            </a:extLst>
          </p:cNvPr>
          <p:cNvPicPr>
            <a:picLocks noChangeAspect="1"/>
          </p:cNvPicPr>
          <p:nvPr/>
        </p:nvPicPr>
        <p:blipFill>
          <a:blip r:embed="rId3"/>
          <a:srcRect l="-1130" t="-367" r="3979" b="122"/>
          <a:stretch>
            <a:fillRect/>
          </a:stretch>
        </p:blipFill>
        <p:spPr>
          <a:xfrm>
            <a:off x="4041913" y="927654"/>
            <a:ext cx="3671222" cy="2691904"/>
          </a:xfrm>
          <a:prstGeom prst="rect">
            <a:avLst/>
          </a:prstGeom>
        </p:spPr>
      </p:pic>
      <p:sp>
        <p:nvSpPr>
          <p:cNvPr id="2" name="Title 1">
            <a:extLst>
              <a:ext uri="{FF2B5EF4-FFF2-40B4-BE49-F238E27FC236}">
                <a16:creationId xmlns:a16="http://schemas.microsoft.com/office/drawing/2014/main" id="{A341AFA0-B077-7C41-A3C8-01D70735C860}"/>
              </a:ext>
            </a:extLst>
          </p:cNvPr>
          <p:cNvSpPr>
            <a:spLocks noGrp="1"/>
          </p:cNvSpPr>
          <p:nvPr>
            <p:ph type="title"/>
          </p:nvPr>
        </p:nvSpPr>
        <p:spPr>
          <a:xfrm>
            <a:off x="278615" y="-1"/>
            <a:ext cx="7886700" cy="1325563"/>
          </a:xfrm>
        </p:spPr>
        <p:txBody>
          <a:bodyPr/>
          <a:lstStyle/>
          <a:p>
            <a:pPr algn="ctr"/>
            <a:r>
              <a:rPr lang="en-US" b="1"/>
              <a:t>Threats to Turtles</a:t>
            </a:r>
          </a:p>
        </p:txBody>
      </p:sp>
      <p:sp>
        <p:nvSpPr>
          <p:cNvPr id="3" name="Content Placeholder 2">
            <a:extLst>
              <a:ext uri="{FF2B5EF4-FFF2-40B4-BE49-F238E27FC236}">
                <a16:creationId xmlns:a16="http://schemas.microsoft.com/office/drawing/2014/main" id="{502F5B37-E0A7-9940-A1B2-A1E0B39B365C}"/>
              </a:ext>
            </a:extLst>
          </p:cNvPr>
          <p:cNvSpPr>
            <a:spLocks noGrp="1"/>
          </p:cNvSpPr>
          <p:nvPr>
            <p:ph idx="1"/>
          </p:nvPr>
        </p:nvSpPr>
        <p:spPr>
          <a:xfrm>
            <a:off x="515516" y="1322614"/>
            <a:ext cx="8855408" cy="5462360"/>
          </a:xfrm>
        </p:spPr>
        <p:txBody>
          <a:bodyPr vert="horz" lIns="91440" tIns="45720" rIns="91440" bIns="45720" rtlCol="0" anchor="t">
            <a:normAutofit/>
          </a:bodyPr>
          <a:lstStyle/>
          <a:p>
            <a:pPr marL="0" indent="0">
              <a:lnSpc>
                <a:spcPct val="50000"/>
              </a:lnSpc>
              <a:buNone/>
            </a:pPr>
            <a:r>
              <a:rPr lang="en-CA" b="1" i="1" dirty="0"/>
              <a:t>Road Mortality</a:t>
            </a:r>
          </a:p>
          <a:p>
            <a:pPr>
              <a:lnSpc>
                <a:spcPct val="50000"/>
              </a:lnSpc>
            </a:pPr>
            <a:endParaRPr lang="en-CA" b="1" i="1" dirty="0"/>
          </a:p>
          <a:p>
            <a:pPr marL="0" indent="0">
              <a:lnSpc>
                <a:spcPct val="50000"/>
              </a:lnSpc>
              <a:buNone/>
            </a:pPr>
            <a:endParaRPr lang="en-CA" sz="2000" dirty="0"/>
          </a:p>
          <a:p>
            <a:pPr marL="0" indent="0">
              <a:lnSpc>
                <a:spcPct val="50000"/>
              </a:lnSpc>
              <a:buNone/>
            </a:pPr>
            <a:r>
              <a:rPr lang="en-CA" sz="2000" dirty="0"/>
              <a:t>What to do if you see </a:t>
            </a:r>
            <a:endParaRPr lang="en-CA" sz="2000" dirty="0">
              <a:ea typeface="Calibri"/>
              <a:cs typeface="Calibri"/>
            </a:endParaRPr>
          </a:p>
          <a:p>
            <a:pPr marL="0" indent="0">
              <a:lnSpc>
                <a:spcPct val="50000"/>
              </a:lnSpc>
              <a:buNone/>
            </a:pPr>
            <a:r>
              <a:rPr lang="en-CA" sz="2000" dirty="0"/>
              <a:t>a turtle on the road:</a:t>
            </a:r>
            <a:endParaRPr lang="en-CA" sz="2000" dirty="0">
              <a:ea typeface="Calibri"/>
              <a:cs typeface="Calibri"/>
            </a:endParaRPr>
          </a:p>
          <a:p>
            <a:pPr marL="457200" lvl="1" indent="0" fontAlgn="base">
              <a:lnSpc>
                <a:spcPct val="50000"/>
              </a:lnSpc>
              <a:buNone/>
            </a:pPr>
            <a:endParaRPr lang="en-CA" sz="2000" dirty="0"/>
          </a:p>
          <a:p>
            <a:pPr marL="457200" lvl="1" indent="0" fontAlgn="base">
              <a:lnSpc>
                <a:spcPct val="50000"/>
              </a:lnSpc>
              <a:buNone/>
            </a:pPr>
            <a:endParaRPr lang="en-CA" sz="2000" dirty="0"/>
          </a:p>
          <a:p>
            <a:pPr marL="457200" lvl="1" indent="0" fontAlgn="base">
              <a:lnSpc>
                <a:spcPct val="50000"/>
              </a:lnSpc>
              <a:buNone/>
            </a:pPr>
            <a:endParaRPr lang="en-CA" sz="2000" dirty="0"/>
          </a:p>
          <a:p>
            <a:pPr marL="457200" lvl="1" indent="0" fontAlgn="base">
              <a:lnSpc>
                <a:spcPct val="50000"/>
              </a:lnSpc>
              <a:buNone/>
            </a:pPr>
            <a:endParaRPr lang="en-CA" sz="2000" dirty="0"/>
          </a:p>
          <a:p>
            <a:pPr marL="457200" lvl="1" indent="0" fontAlgn="base">
              <a:lnSpc>
                <a:spcPct val="50000"/>
              </a:lnSpc>
              <a:buNone/>
            </a:pPr>
            <a:endParaRPr lang="en-CA" sz="2000" dirty="0"/>
          </a:p>
          <a:p>
            <a:pPr lvl="1" fontAlgn="base">
              <a:lnSpc>
                <a:spcPct val="110000"/>
              </a:lnSpc>
            </a:pPr>
            <a:r>
              <a:rPr lang="en-CA" sz="2000" dirty="0"/>
              <a:t>Tell parent/guardian to only pull over if it is </a:t>
            </a:r>
            <a:r>
              <a:rPr lang="en-CA" sz="2000" b="1" i="1" dirty="0"/>
              <a:t>safe</a:t>
            </a:r>
            <a:r>
              <a:rPr lang="en-CA" sz="2000" dirty="0"/>
              <a:t> for you to do so.</a:t>
            </a:r>
            <a:endParaRPr lang="en-CA" sz="2000" dirty="0">
              <a:ea typeface="Calibri"/>
              <a:cs typeface="Calibri"/>
            </a:endParaRPr>
          </a:p>
          <a:p>
            <a:pPr lvl="1" fontAlgn="base">
              <a:lnSpc>
                <a:spcPct val="110000"/>
              </a:lnSpc>
            </a:pPr>
            <a:r>
              <a:rPr lang="en-CA" sz="2000" dirty="0"/>
              <a:t>Help it across in the direction it was moving. </a:t>
            </a:r>
            <a:endParaRPr lang="en-CA" sz="2000" dirty="0">
              <a:ea typeface="Calibri"/>
              <a:cs typeface="Calibri"/>
            </a:endParaRPr>
          </a:p>
          <a:p>
            <a:pPr lvl="1" fontAlgn="base">
              <a:lnSpc>
                <a:spcPct val="110000"/>
              </a:lnSpc>
            </a:pPr>
            <a:r>
              <a:rPr lang="en-CA" sz="2000" dirty="0"/>
              <a:t>Do not stop your car on a busy road to move a turtle.</a:t>
            </a:r>
            <a:endParaRPr lang="en-CA" sz="2000" dirty="0">
              <a:ea typeface="Calibri"/>
              <a:cs typeface="Calibri"/>
            </a:endParaRPr>
          </a:p>
          <a:p>
            <a:pPr lvl="1" fontAlgn="base"/>
            <a:r>
              <a:rPr lang="en-CA" sz="2000" dirty="0">
                <a:ea typeface="+mn-lt"/>
                <a:cs typeface="+mn-lt"/>
              </a:rPr>
              <a:t>Do not place your hands on the turtles’ sides or lift it by the tail.</a:t>
            </a:r>
          </a:p>
          <a:p>
            <a:pPr lvl="2"/>
            <a:r>
              <a:rPr lang="en-CA" sz="1600" dirty="0">
                <a:ea typeface="+mn-lt"/>
                <a:cs typeface="+mn-lt"/>
              </a:rPr>
              <a:t>Can get bitten and/or injure the turtle. </a:t>
            </a:r>
            <a:endParaRPr lang="en-CA" sz="1600" dirty="0">
              <a:cs typeface="Calibri" panose="020F0502020204030204"/>
            </a:endParaRPr>
          </a:p>
          <a:p>
            <a:pPr lvl="1" fontAlgn="base">
              <a:lnSpc>
                <a:spcPct val="110000"/>
              </a:lnSpc>
            </a:pPr>
            <a:r>
              <a:rPr lang="en-CA" sz="2000" dirty="0"/>
              <a:t>Be careful, snappers have long necks and can bite!</a:t>
            </a:r>
            <a:endParaRPr lang="en-CA" sz="2000" dirty="0">
              <a:ea typeface="Calibri"/>
              <a:cs typeface="Calibri"/>
            </a:endParaRPr>
          </a:p>
          <a:p>
            <a:pPr marL="457200" lvl="1" indent="0" fontAlgn="base">
              <a:lnSpc>
                <a:spcPct val="110000"/>
              </a:lnSpc>
              <a:buNone/>
            </a:pPr>
            <a:endParaRPr lang="en-US" sz="2000" dirty="0"/>
          </a:p>
          <a:p>
            <a:endParaRPr lang="en-CA" b="1" dirty="0"/>
          </a:p>
          <a:p>
            <a:endParaRPr lang="en-CA" b="1" dirty="0"/>
          </a:p>
        </p:txBody>
      </p:sp>
      <p:pic>
        <p:nvPicPr>
          <p:cNvPr id="4" name="Content Placeholder 4">
            <a:extLst>
              <a:ext uri="{FF2B5EF4-FFF2-40B4-BE49-F238E27FC236}">
                <a16:creationId xmlns:a16="http://schemas.microsoft.com/office/drawing/2014/main" id="{B2DBA495-F88C-9541-AC71-7233117655D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47" b="96448" l="1267" r="97333">
                        <a14:foregroundMark x1="1400" y1="91563" x2="5333" y2="96359"/>
                        <a14:foregroundMark x1="5333" y1="96359" x2="17667" y2="95204"/>
                        <a14:foregroundMark x1="17667" y1="95204" x2="50533" y2="99467"/>
                        <a14:foregroundMark x1="50533" y1="99467" x2="84867" y2="98224"/>
                        <a14:foregroundMark x1="84867" y1="98224" x2="96400" y2="92718"/>
                        <a14:foregroundMark x1="96400" y1="92718" x2="98267" y2="78330"/>
                        <a14:foregroundMark x1="98267" y1="78330" x2="92267" y2="80195"/>
                        <a14:foregroundMark x1="92267" y1="80195" x2="84733" y2="86856"/>
                        <a14:foregroundMark x1="84733" y1="86856" x2="62067" y2="95204"/>
                        <a14:foregroundMark x1="62067" y1="95204" x2="1267" y2="91918"/>
                        <a14:foregroundMark x1="88267" y1="99112" x2="93933" y2="98845"/>
                        <a14:foregroundMark x1="93933" y1="98845" x2="96400" y2="92540"/>
                        <a14:foregroundMark x1="96400" y1="92540" x2="92533" y2="87478"/>
                        <a14:foregroundMark x1="92533" y1="87478" x2="91600" y2="87300"/>
                        <a14:foregroundMark x1="88000" y1="90320" x2="85333" y2="97158"/>
                        <a14:foregroundMark x1="85333" y1="97158" x2="90533" y2="96536"/>
                        <a14:foregroundMark x1="90533" y1="96536" x2="90067" y2="89609"/>
                        <a14:foregroundMark x1="90067" y1="89609" x2="86933" y2="89076"/>
                        <a14:foregroundMark x1="94400" y1="79663" x2="98933" y2="75311"/>
                        <a14:foregroundMark x1="98933" y1="75311" x2="99867" y2="98579"/>
                        <a14:foregroundMark x1="99867" y1="98579" x2="94800" y2="96270"/>
                        <a14:foregroundMark x1="94800" y1="96270" x2="94133" y2="80373"/>
                        <a14:foregroundMark x1="96400" y1="78064" x2="98933" y2="85613"/>
                        <a14:foregroundMark x1="98933" y1="85613" x2="99867" y2="99822"/>
                        <a14:foregroundMark x1="99867" y1="99822" x2="97333" y2="91563"/>
                        <a14:foregroundMark x1="97333" y1="91563" x2="96933" y2="77886"/>
                        <a14:backgroundMark x1="1467" y1="88721" x2="24133" y2="91208"/>
                      </a14:backgroundRemoval>
                    </a14:imgEffect>
                  </a14:imgLayer>
                </a14:imgProps>
              </a:ext>
            </a:extLst>
          </a:blip>
          <a:srcRect t="73390"/>
          <a:stretch/>
        </p:blipFill>
        <p:spPr>
          <a:xfrm>
            <a:off x="2494" y="5034095"/>
            <a:ext cx="9139011" cy="1823905"/>
          </a:xfrm>
          <a:prstGeom prst="rect">
            <a:avLst/>
          </a:prstGeom>
        </p:spPr>
      </p:pic>
      <p:sp>
        <p:nvSpPr>
          <p:cNvPr id="7" name="TextBox 6">
            <a:extLst>
              <a:ext uri="{FF2B5EF4-FFF2-40B4-BE49-F238E27FC236}">
                <a16:creationId xmlns:a16="http://schemas.microsoft.com/office/drawing/2014/main" id="{388AB8DA-778B-6C40-1012-E265F7AB7817}"/>
              </a:ext>
            </a:extLst>
          </p:cNvPr>
          <p:cNvSpPr txBox="1"/>
          <p:nvPr/>
        </p:nvSpPr>
        <p:spPr>
          <a:xfrm>
            <a:off x="4038101" y="3260679"/>
            <a:ext cx="329213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
                <a:ea typeface="+mn-lt"/>
                <a:cs typeface="+mn-lt"/>
              </a:rPr>
              <a:t>Common snapping turtle on road, Courtney Celley/USFWS, Public Domain, </a:t>
            </a:r>
            <a:r>
              <a:rPr lang="en-US" sz="600" dirty="0">
                <a:ea typeface="+mn-lt"/>
                <a:cs typeface="+mn-lt"/>
              </a:rPr>
              <a:t>https://www.fws.gov/media/common-snapping-turtle-road</a:t>
            </a:r>
            <a:endParaRPr lang="en-US" sz="600">
              <a:ea typeface="Calibri"/>
              <a:cs typeface="Calibri"/>
            </a:endParaRPr>
          </a:p>
        </p:txBody>
      </p:sp>
    </p:spTree>
    <p:extLst>
      <p:ext uri="{BB962C8B-B14F-4D97-AF65-F5344CB8AC3E}">
        <p14:creationId xmlns:p14="http://schemas.microsoft.com/office/powerpoint/2010/main" val="36545514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1AFA0-B077-7C41-A3C8-01D70735C860}"/>
              </a:ext>
            </a:extLst>
          </p:cNvPr>
          <p:cNvSpPr>
            <a:spLocks noGrp="1"/>
          </p:cNvSpPr>
          <p:nvPr>
            <p:ph type="title"/>
          </p:nvPr>
        </p:nvSpPr>
        <p:spPr>
          <a:xfrm>
            <a:off x="628650" y="71124"/>
            <a:ext cx="7886700" cy="1325563"/>
          </a:xfrm>
        </p:spPr>
        <p:txBody>
          <a:bodyPr/>
          <a:lstStyle/>
          <a:p>
            <a:r>
              <a:rPr lang="en-US" b="1"/>
              <a:t>Threats to Turtles</a:t>
            </a:r>
          </a:p>
        </p:txBody>
      </p:sp>
      <p:sp>
        <p:nvSpPr>
          <p:cNvPr id="3" name="Content Placeholder 2">
            <a:extLst>
              <a:ext uri="{FF2B5EF4-FFF2-40B4-BE49-F238E27FC236}">
                <a16:creationId xmlns:a16="http://schemas.microsoft.com/office/drawing/2014/main" id="{502F5B37-E0A7-9940-A1B2-A1E0B39B365C}"/>
              </a:ext>
            </a:extLst>
          </p:cNvPr>
          <p:cNvSpPr>
            <a:spLocks noGrp="1"/>
          </p:cNvSpPr>
          <p:nvPr>
            <p:ph idx="1"/>
          </p:nvPr>
        </p:nvSpPr>
        <p:spPr>
          <a:xfrm>
            <a:off x="628650" y="1069795"/>
            <a:ext cx="5510893" cy="4885871"/>
          </a:xfrm>
        </p:spPr>
        <p:txBody>
          <a:bodyPr vert="horz" lIns="91440" tIns="45720" rIns="91440" bIns="45720" rtlCol="0" anchor="t">
            <a:normAutofit/>
          </a:bodyPr>
          <a:lstStyle/>
          <a:p>
            <a:pPr marL="0" indent="0">
              <a:buNone/>
            </a:pPr>
            <a:r>
              <a:rPr lang="en-CA" b="1" i="1" dirty="0"/>
              <a:t>Persecution</a:t>
            </a:r>
            <a:endParaRPr lang="en-US" dirty="0"/>
          </a:p>
          <a:p>
            <a:pPr lvl="1"/>
            <a:r>
              <a:rPr lang="en-CA" dirty="0"/>
              <a:t>Reputation as an aggressive animal.</a:t>
            </a:r>
            <a:endParaRPr lang="en-CA" dirty="0">
              <a:ea typeface="Calibri"/>
              <a:cs typeface="Calibri"/>
            </a:endParaRPr>
          </a:p>
          <a:p>
            <a:pPr lvl="1"/>
            <a:r>
              <a:rPr lang="en-CA" dirty="0"/>
              <a:t>Really just protecting themselves.</a:t>
            </a:r>
            <a:endParaRPr lang="en-CA" dirty="0">
              <a:ea typeface="Calibri"/>
              <a:cs typeface="Calibri"/>
            </a:endParaRPr>
          </a:p>
          <a:p>
            <a:pPr lvl="1"/>
            <a:r>
              <a:rPr lang="en-CA" dirty="0"/>
              <a:t>Target of illegal acts of abuse. </a:t>
            </a:r>
            <a:endParaRPr lang="en-CA" dirty="0">
              <a:ea typeface="Calibri"/>
              <a:cs typeface="Calibri"/>
            </a:endParaRPr>
          </a:p>
          <a:p>
            <a:pPr lvl="2"/>
            <a:r>
              <a:rPr lang="en-CA" dirty="0"/>
              <a:t>People sometimes hurt snapping turtles on purpose because of their bad reputation. </a:t>
            </a:r>
            <a:endParaRPr lang="en-CA" dirty="0">
              <a:ea typeface="Calibri"/>
              <a:cs typeface="Calibri"/>
            </a:endParaRPr>
          </a:p>
          <a:p>
            <a:pPr lvl="2"/>
            <a:endParaRPr lang="en-CA" b="1" i="1"/>
          </a:p>
          <a:p>
            <a:pPr marL="0" indent="0">
              <a:buNone/>
            </a:pPr>
            <a:r>
              <a:rPr lang="en-CA" b="1" i="1" dirty="0"/>
              <a:t>Legal and illegal harvesting </a:t>
            </a:r>
            <a:endParaRPr lang="en-CA" b="1" i="1" dirty="0">
              <a:ea typeface="Calibri" panose="020F0502020204030204"/>
              <a:cs typeface="Calibri" panose="020F0502020204030204"/>
            </a:endParaRPr>
          </a:p>
          <a:p>
            <a:pPr lvl="1"/>
            <a:r>
              <a:rPr lang="en-CA" dirty="0"/>
              <a:t>For medicine or decorative (trinkets). </a:t>
            </a:r>
            <a:endParaRPr lang="en-CA" dirty="0">
              <a:ea typeface="Calibri"/>
              <a:cs typeface="Calibri"/>
            </a:endParaRPr>
          </a:p>
          <a:p>
            <a:pPr lvl="1"/>
            <a:r>
              <a:rPr lang="en-CA" dirty="0"/>
              <a:t>Adults caught for food, juveniles and hatchlings as pets.</a:t>
            </a:r>
            <a:endParaRPr lang="en-US" dirty="0"/>
          </a:p>
          <a:p>
            <a:endParaRPr lang="en-US"/>
          </a:p>
        </p:txBody>
      </p:sp>
      <p:pic>
        <p:nvPicPr>
          <p:cNvPr id="4" name="Content Placeholder 4">
            <a:extLst>
              <a:ext uri="{FF2B5EF4-FFF2-40B4-BE49-F238E27FC236}">
                <a16:creationId xmlns:a16="http://schemas.microsoft.com/office/drawing/2014/main" id="{B2DBA495-F88C-9541-AC71-7233117655D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47" b="96448" l="1267" r="97333">
                        <a14:foregroundMark x1="1400" y1="91563" x2="5333" y2="96359"/>
                        <a14:foregroundMark x1="5333" y1="96359" x2="17667" y2="95204"/>
                        <a14:foregroundMark x1="17667" y1="95204" x2="50533" y2="99467"/>
                        <a14:foregroundMark x1="50533" y1="99467" x2="84867" y2="98224"/>
                        <a14:foregroundMark x1="84867" y1="98224" x2="96400" y2="92718"/>
                        <a14:foregroundMark x1="96400" y1="92718" x2="98267" y2="78330"/>
                        <a14:foregroundMark x1="98267" y1="78330" x2="92267" y2="80195"/>
                        <a14:foregroundMark x1="92267" y1="80195" x2="84733" y2="86856"/>
                        <a14:foregroundMark x1="84733" y1="86856" x2="62067" y2="95204"/>
                        <a14:foregroundMark x1="62067" y1="95204" x2="1267" y2="91918"/>
                        <a14:foregroundMark x1="88267" y1="99112" x2="93933" y2="98845"/>
                        <a14:foregroundMark x1="93933" y1="98845" x2="96400" y2="92540"/>
                        <a14:foregroundMark x1="96400" y1="92540" x2="92533" y2="87478"/>
                        <a14:foregroundMark x1="92533" y1="87478" x2="91600" y2="87300"/>
                        <a14:foregroundMark x1="88000" y1="90320" x2="85333" y2="97158"/>
                        <a14:foregroundMark x1="85333" y1="97158" x2="90533" y2="96536"/>
                        <a14:foregroundMark x1="90533" y1="96536" x2="90067" y2="89609"/>
                        <a14:foregroundMark x1="90067" y1="89609" x2="86933" y2="89076"/>
                        <a14:foregroundMark x1="94400" y1="79663" x2="98933" y2="75311"/>
                        <a14:foregroundMark x1="98933" y1="75311" x2="99867" y2="98579"/>
                        <a14:foregroundMark x1="99867" y1="98579" x2="94800" y2="96270"/>
                        <a14:foregroundMark x1="94800" y1="96270" x2="94133" y2="80373"/>
                        <a14:foregroundMark x1="96400" y1="78064" x2="98933" y2="85613"/>
                        <a14:foregroundMark x1="98933" y1="85613" x2="99867" y2="99822"/>
                        <a14:foregroundMark x1="99867" y1="99822" x2="97333" y2="91563"/>
                        <a14:foregroundMark x1="97333" y1="91563" x2="96933" y2="77886"/>
                        <a14:backgroundMark x1="1467" y1="88721" x2="24133" y2="91208"/>
                      </a14:backgroundRemoval>
                    </a14:imgEffect>
                  </a14:imgLayer>
                </a14:imgProps>
              </a:ext>
            </a:extLst>
          </a:blip>
          <a:srcRect t="73390"/>
          <a:stretch/>
        </p:blipFill>
        <p:spPr>
          <a:xfrm>
            <a:off x="4989" y="5093512"/>
            <a:ext cx="9139011" cy="1823905"/>
          </a:xfrm>
          <a:prstGeom prst="rect">
            <a:avLst/>
          </a:prstGeom>
        </p:spPr>
      </p:pic>
      <p:pic>
        <p:nvPicPr>
          <p:cNvPr id="6" name="Picture 5" descr="A picture containing text, reptile, turtle&#10;&#10;Description automatically generated">
            <a:extLst>
              <a:ext uri="{FF2B5EF4-FFF2-40B4-BE49-F238E27FC236}">
                <a16:creationId xmlns:a16="http://schemas.microsoft.com/office/drawing/2014/main" id="{CEBACB2D-942B-C44A-90F2-0FCE46AB2EB2}"/>
              </a:ext>
            </a:extLst>
          </p:cNvPr>
          <p:cNvPicPr>
            <a:picLocks noChangeAspect="1"/>
          </p:cNvPicPr>
          <p:nvPr/>
        </p:nvPicPr>
        <p:blipFill>
          <a:blip r:embed="rId5"/>
          <a:stretch>
            <a:fillRect/>
          </a:stretch>
        </p:blipFill>
        <p:spPr>
          <a:xfrm>
            <a:off x="6139543" y="902334"/>
            <a:ext cx="2517262" cy="3708766"/>
          </a:xfrm>
          <a:prstGeom prst="rect">
            <a:avLst/>
          </a:prstGeom>
        </p:spPr>
      </p:pic>
      <p:pic>
        <p:nvPicPr>
          <p:cNvPr id="8" name="Graphic 7" descr="Checkbox Crossed outline">
            <a:extLst>
              <a:ext uri="{FF2B5EF4-FFF2-40B4-BE49-F238E27FC236}">
                <a16:creationId xmlns:a16="http://schemas.microsoft.com/office/drawing/2014/main" id="{08BE65B5-48D3-B14A-B4CB-EFD3EA12313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05829" y="-765076"/>
            <a:ext cx="5017761" cy="7020733"/>
          </a:xfrm>
          <a:prstGeom prst="rect">
            <a:avLst/>
          </a:prstGeom>
        </p:spPr>
      </p:pic>
    </p:spTree>
    <p:extLst>
      <p:ext uri="{BB962C8B-B14F-4D97-AF65-F5344CB8AC3E}">
        <p14:creationId xmlns:p14="http://schemas.microsoft.com/office/powerpoint/2010/main" val="29789611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1AFA0-B077-7C41-A3C8-01D70735C860}"/>
              </a:ext>
            </a:extLst>
          </p:cNvPr>
          <p:cNvSpPr>
            <a:spLocks noGrp="1"/>
          </p:cNvSpPr>
          <p:nvPr>
            <p:ph type="title"/>
          </p:nvPr>
        </p:nvSpPr>
        <p:spPr>
          <a:xfrm>
            <a:off x="2288800" y="97476"/>
            <a:ext cx="4171127" cy="1325563"/>
          </a:xfrm>
        </p:spPr>
        <p:txBody>
          <a:bodyPr/>
          <a:lstStyle/>
          <a:p>
            <a:r>
              <a:rPr lang="en-US" b="1"/>
              <a:t>Threats to Turtles</a:t>
            </a:r>
          </a:p>
        </p:txBody>
      </p:sp>
      <p:sp>
        <p:nvSpPr>
          <p:cNvPr id="3" name="Content Placeholder 2">
            <a:extLst>
              <a:ext uri="{FF2B5EF4-FFF2-40B4-BE49-F238E27FC236}">
                <a16:creationId xmlns:a16="http://schemas.microsoft.com/office/drawing/2014/main" id="{502F5B37-E0A7-9940-A1B2-A1E0B39B365C}"/>
              </a:ext>
            </a:extLst>
          </p:cNvPr>
          <p:cNvSpPr>
            <a:spLocks noGrp="1"/>
          </p:cNvSpPr>
          <p:nvPr>
            <p:ph idx="1"/>
          </p:nvPr>
        </p:nvSpPr>
        <p:spPr>
          <a:xfrm>
            <a:off x="3626143" y="1254257"/>
            <a:ext cx="5510893" cy="4885871"/>
          </a:xfrm>
        </p:spPr>
        <p:txBody>
          <a:bodyPr vert="horz" lIns="91440" tIns="45720" rIns="91440" bIns="45720" rtlCol="0" anchor="t">
            <a:normAutofit/>
          </a:bodyPr>
          <a:lstStyle/>
          <a:p>
            <a:pPr marL="0" indent="0">
              <a:buNone/>
            </a:pPr>
            <a:r>
              <a:rPr lang="en-CA" b="1" i="1" dirty="0">
                <a:cs typeface="Calibri"/>
              </a:rPr>
              <a:t>Habitat Loss</a:t>
            </a:r>
            <a:endParaRPr lang="en-US"/>
          </a:p>
          <a:p>
            <a:pPr lvl="1"/>
            <a:r>
              <a:rPr lang="en" dirty="0">
                <a:ea typeface="+mn-lt"/>
                <a:cs typeface="+mn-lt"/>
              </a:rPr>
              <a:t>Water pollution, such as agricultural runoff, is a major threat as polluted water bodies cannot sustain a significant snapping turtle population </a:t>
            </a:r>
            <a:endParaRPr lang="en-CA">
              <a:ea typeface="+mn-lt"/>
              <a:cs typeface="+mn-lt"/>
            </a:endParaRPr>
          </a:p>
          <a:p>
            <a:pPr lvl="1"/>
            <a:r>
              <a:rPr lang="en" dirty="0">
                <a:ea typeface="+mn-lt"/>
                <a:cs typeface="+mn-lt"/>
              </a:rPr>
              <a:t>Turtles are threatened when habitats such as wetlands, streams, and nesting sites are altered or lost to urban and agricultural development</a:t>
            </a:r>
            <a:endParaRPr lang="en-CA" dirty="0">
              <a:ea typeface="+mn-lt"/>
              <a:cs typeface="+mn-lt"/>
            </a:endParaRPr>
          </a:p>
          <a:p>
            <a:pPr lvl="2"/>
            <a:endParaRPr lang="en-CA" b="1" i="1">
              <a:cs typeface="Calibri"/>
            </a:endParaRPr>
          </a:p>
          <a:p>
            <a:endParaRPr lang="en-US">
              <a:cs typeface="Calibri"/>
            </a:endParaRPr>
          </a:p>
        </p:txBody>
      </p:sp>
      <p:pic>
        <p:nvPicPr>
          <p:cNvPr id="4" name="Content Placeholder 4">
            <a:extLst>
              <a:ext uri="{FF2B5EF4-FFF2-40B4-BE49-F238E27FC236}">
                <a16:creationId xmlns:a16="http://schemas.microsoft.com/office/drawing/2014/main" id="{B2DBA495-F88C-9541-AC71-7233117655D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47" b="96448" l="1267" r="97333">
                        <a14:foregroundMark x1="1400" y1="91563" x2="5333" y2="96359"/>
                        <a14:foregroundMark x1="5333" y1="96359" x2="17667" y2="95204"/>
                        <a14:foregroundMark x1="17667" y1="95204" x2="50533" y2="99467"/>
                        <a14:foregroundMark x1="50533" y1="99467" x2="84867" y2="98224"/>
                        <a14:foregroundMark x1="84867" y1="98224" x2="96400" y2="92718"/>
                        <a14:foregroundMark x1="96400" y1="92718" x2="98267" y2="78330"/>
                        <a14:foregroundMark x1="98267" y1="78330" x2="92267" y2="80195"/>
                        <a14:foregroundMark x1="92267" y1="80195" x2="84733" y2="86856"/>
                        <a14:foregroundMark x1="84733" y1="86856" x2="62067" y2="95204"/>
                        <a14:foregroundMark x1="62067" y1="95204" x2="1267" y2="91918"/>
                        <a14:foregroundMark x1="88267" y1="99112" x2="93933" y2="98845"/>
                        <a14:foregroundMark x1="93933" y1="98845" x2="96400" y2="92540"/>
                        <a14:foregroundMark x1="96400" y1="92540" x2="92533" y2="87478"/>
                        <a14:foregroundMark x1="92533" y1="87478" x2="91600" y2="87300"/>
                        <a14:foregroundMark x1="88000" y1="90320" x2="85333" y2="97158"/>
                        <a14:foregroundMark x1="85333" y1="97158" x2="90533" y2="96536"/>
                        <a14:foregroundMark x1="90533" y1="96536" x2="90067" y2="89609"/>
                        <a14:foregroundMark x1="90067" y1="89609" x2="86933" y2="89076"/>
                        <a14:foregroundMark x1="94400" y1="79663" x2="98933" y2="75311"/>
                        <a14:foregroundMark x1="98933" y1="75311" x2="99867" y2="98579"/>
                        <a14:foregroundMark x1="99867" y1="98579" x2="94800" y2="96270"/>
                        <a14:foregroundMark x1="94800" y1="96270" x2="94133" y2="80373"/>
                        <a14:foregroundMark x1="96400" y1="78064" x2="98933" y2="85613"/>
                        <a14:foregroundMark x1="98933" y1="85613" x2="99867" y2="99822"/>
                        <a14:foregroundMark x1="99867" y1="99822" x2="97333" y2="91563"/>
                        <a14:foregroundMark x1="97333" y1="91563" x2="96933" y2="77886"/>
                        <a14:backgroundMark x1="1467" y1="88721" x2="24133" y2="91208"/>
                      </a14:backgroundRemoval>
                    </a14:imgEffect>
                  </a14:imgLayer>
                </a14:imgProps>
              </a:ext>
            </a:extLst>
          </a:blip>
          <a:srcRect t="73390"/>
          <a:stretch/>
        </p:blipFill>
        <p:spPr>
          <a:xfrm>
            <a:off x="4989" y="5093512"/>
            <a:ext cx="9139011" cy="1823905"/>
          </a:xfrm>
          <a:prstGeom prst="rect">
            <a:avLst/>
          </a:prstGeom>
        </p:spPr>
      </p:pic>
      <p:pic>
        <p:nvPicPr>
          <p:cNvPr id="5" name="Graphic 6" descr="Bulldozer outline">
            <a:extLst>
              <a:ext uri="{FF2B5EF4-FFF2-40B4-BE49-F238E27FC236}">
                <a16:creationId xmlns:a16="http://schemas.microsoft.com/office/drawing/2014/main" id="{B02D797F-E170-F2B6-A03B-CABEA17166F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34" y="2912510"/>
            <a:ext cx="1895996" cy="1902584"/>
          </a:xfrm>
          <a:prstGeom prst="rect">
            <a:avLst/>
          </a:prstGeom>
        </p:spPr>
      </p:pic>
      <p:pic>
        <p:nvPicPr>
          <p:cNvPr id="7" name="Graphic 8" descr="Forest scene outline">
            <a:extLst>
              <a:ext uri="{FF2B5EF4-FFF2-40B4-BE49-F238E27FC236}">
                <a16:creationId xmlns:a16="http://schemas.microsoft.com/office/drawing/2014/main" id="{CAA14EDB-AA8B-17F3-45A1-88501885A21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35389" y="2319600"/>
            <a:ext cx="2218802" cy="2218802"/>
          </a:xfrm>
          <a:prstGeom prst="rect">
            <a:avLst/>
          </a:prstGeom>
        </p:spPr>
      </p:pic>
    </p:spTree>
    <p:extLst>
      <p:ext uri="{BB962C8B-B14F-4D97-AF65-F5344CB8AC3E}">
        <p14:creationId xmlns:p14="http://schemas.microsoft.com/office/powerpoint/2010/main" val="40336524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6DA2C-B860-C64C-9DCD-98491975820D}"/>
              </a:ext>
            </a:extLst>
          </p:cNvPr>
          <p:cNvSpPr>
            <a:spLocks noGrp="1"/>
          </p:cNvSpPr>
          <p:nvPr>
            <p:ph type="title"/>
          </p:nvPr>
        </p:nvSpPr>
        <p:spPr>
          <a:xfrm>
            <a:off x="-449036" y="243062"/>
            <a:ext cx="7886700" cy="1325563"/>
          </a:xfrm>
        </p:spPr>
        <p:txBody>
          <a:bodyPr>
            <a:normAutofit/>
          </a:bodyPr>
          <a:lstStyle/>
          <a:p>
            <a:pPr algn="ctr"/>
            <a:r>
              <a:rPr lang="en-US" sz="3600"/>
              <a:t>If You See A Snapping Turtle</a:t>
            </a:r>
          </a:p>
        </p:txBody>
      </p:sp>
      <p:pic>
        <p:nvPicPr>
          <p:cNvPr id="4" name="Content Placeholder 4">
            <a:extLst>
              <a:ext uri="{FF2B5EF4-FFF2-40B4-BE49-F238E27FC236}">
                <a16:creationId xmlns:a16="http://schemas.microsoft.com/office/drawing/2014/main" id="{7C933E34-4489-D94B-8561-01D1AE0321E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47" b="96448" l="1267" r="97333">
                        <a14:foregroundMark x1="1400" y1="91563" x2="5333" y2="96359"/>
                        <a14:foregroundMark x1="5333" y1="96359" x2="17667" y2="95204"/>
                        <a14:foregroundMark x1="17667" y1="95204" x2="50533" y2="99467"/>
                        <a14:foregroundMark x1="50533" y1="99467" x2="84867" y2="98224"/>
                        <a14:foregroundMark x1="84867" y1="98224" x2="96400" y2="92718"/>
                        <a14:foregroundMark x1="96400" y1="92718" x2="98267" y2="78330"/>
                        <a14:foregroundMark x1="98267" y1="78330" x2="92267" y2="80195"/>
                        <a14:foregroundMark x1="92267" y1="80195" x2="84733" y2="86856"/>
                        <a14:foregroundMark x1="84733" y1="86856" x2="62067" y2="95204"/>
                        <a14:foregroundMark x1="62067" y1="95204" x2="1267" y2="91918"/>
                        <a14:foregroundMark x1="88267" y1="99112" x2="93933" y2="98845"/>
                        <a14:foregroundMark x1="93933" y1="98845" x2="96400" y2="92540"/>
                        <a14:foregroundMark x1="96400" y1="92540" x2="92533" y2="87478"/>
                        <a14:foregroundMark x1="92533" y1="87478" x2="91600" y2="87300"/>
                        <a14:foregroundMark x1="88000" y1="90320" x2="85333" y2="97158"/>
                        <a14:foregroundMark x1="85333" y1="97158" x2="90533" y2="96536"/>
                        <a14:foregroundMark x1="90533" y1="96536" x2="90067" y2="89609"/>
                        <a14:foregroundMark x1="90067" y1="89609" x2="86933" y2="89076"/>
                        <a14:foregroundMark x1="94400" y1="79663" x2="98933" y2="75311"/>
                        <a14:foregroundMark x1="98933" y1="75311" x2="99867" y2="98579"/>
                        <a14:foregroundMark x1="99867" y1="98579" x2="94800" y2="96270"/>
                        <a14:foregroundMark x1="94800" y1="96270" x2="94133" y2="80373"/>
                        <a14:foregroundMark x1="96400" y1="78064" x2="98933" y2="85613"/>
                        <a14:foregroundMark x1="98933" y1="85613" x2="99867" y2="99822"/>
                        <a14:foregroundMark x1="99867" y1="99822" x2="97333" y2="91563"/>
                        <a14:foregroundMark x1="97333" y1="91563" x2="96933" y2="77886"/>
                        <a14:backgroundMark x1="1467" y1="88721" x2="24133" y2="91208"/>
                      </a14:backgroundRemoval>
                    </a14:imgEffect>
                  </a14:imgLayer>
                </a14:imgProps>
              </a:ext>
            </a:extLst>
          </a:blip>
          <a:srcRect t="73390"/>
          <a:stretch/>
        </p:blipFill>
        <p:spPr>
          <a:xfrm>
            <a:off x="2493" y="5034095"/>
            <a:ext cx="9139011" cy="1823905"/>
          </a:xfrm>
          <a:prstGeom prst="rect">
            <a:avLst/>
          </a:prstGeom>
        </p:spPr>
      </p:pic>
      <p:sp>
        <p:nvSpPr>
          <p:cNvPr id="3" name="TextBox 2">
            <a:extLst>
              <a:ext uri="{FF2B5EF4-FFF2-40B4-BE49-F238E27FC236}">
                <a16:creationId xmlns:a16="http://schemas.microsoft.com/office/drawing/2014/main" id="{495ECA9F-B1E9-4463-87E7-9C9910C68EF2}"/>
              </a:ext>
            </a:extLst>
          </p:cNvPr>
          <p:cNvSpPr txBox="1"/>
          <p:nvPr/>
        </p:nvSpPr>
        <p:spPr>
          <a:xfrm>
            <a:off x="963826" y="4720281"/>
            <a:ext cx="7551523" cy="1754326"/>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US" dirty="0"/>
              <a:t>Avoid touching, moving, or getting too close. Admire from a distance! </a:t>
            </a:r>
          </a:p>
          <a:p>
            <a:pPr marL="285750" indent="-285750">
              <a:buFont typeface="Arial" panose="020B0604020202020204" pitchFamily="34" charset="0"/>
              <a:buChar char="•"/>
            </a:pPr>
            <a:r>
              <a:rPr lang="en-US" dirty="0"/>
              <a:t>Report any sightings of Blanding's, Wood, or Snapping turtles to: </a:t>
            </a:r>
            <a:endParaRPr lang="en-US" dirty="0">
              <a:ea typeface="Calibri"/>
              <a:cs typeface="Calibri"/>
            </a:endParaRPr>
          </a:p>
          <a:p>
            <a:pPr marL="742950" lvl="1" indent="-285750">
              <a:buFont typeface="Arial" panose="020B0604020202020204" pitchFamily="34" charset="0"/>
              <a:buChar char="•"/>
            </a:pPr>
            <a:r>
              <a:rPr lang="en-CA" dirty="0">
                <a:hlinkClick r:id="rId5"/>
              </a:rPr>
              <a:t>biodiversity@novascotia.ca</a:t>
            </a:r>
            <a:endParaRPr lang="en-CA" sz="1800" u="sng" dirty="0">
              <a:ea typeface="Calibri"/>
              <a:cs typeface="Calibri"/>
            </a:endParaRPr>
          </a:p>
          <a:p>
            <a:pPr marL="742950" lvl="1" indent="-285750">
              <a:buFont typeface="Arial" panose="020B0604020202020204" pitchFamily="34" charset="0"/>
              <a:buChar char="•"/>
            </a:pPr>
            <a:r>
              <a:rPr lang="en-CA" dirty="0">
                <a:ea typeface="Calibri"/>
                <a:cs typeface="Calibri"/>
              </a:rPr>
              <a:t>Nova Scotia Herp Atlas (see link above)</a:t>
            </a:r>
          </a:p>
          <a:p>
            <a:pPr marL="742950" lvl="1" indent="-285750">
              <a:buFont typeface="Arial" panose="020B0604020202020204" pitchFamily="34" charset="0"/>
              <a:buChar char="•"/>
            </a:pPr>
            <a:endParaRPr lang="en-US">
              <a:ea typeface="Calibri" panose="020F0502020204030204"/>
              <a:cs typeface="Calibri" panose="020F0502020204030204"/>
            </a:endParaRPr>
          </a:p>
          <a:p>
            <a:endParaRPr lang="en-US">
              <a:ea typeface="Calibri" panose="020F0502020204030204"/>
              <a:cs typeface="Calibri" panose="020F0502020204030204"/>
            </a:endParaRPr>
          </a:p>
        </p:txBody>
      </p:sp>
      <p:pic>
        <p:nvPicPr>
          <p:cNvPr id="5" name="Picture 4" descr="A turtle walking on the ground&#10;&#10;AI-generated content may be incorrect.">
            <a:extLst>
              <a:ext uri="{FF2B5EF4-FFF2-40B4-BE49-F238E27FC236}">
                <a16:creationId xmlns:a16="http://schemas.microsoft.com/office/drawing/2014/main" id="{F7EED82A-03C0-9C65-0012-202383E38D58}"/>
              </a:ext>
            </a:extLst>
          </p:cNvPr>
          <p:cNvPicPr>
            <a:picLocks noChangeAspect="1"/>
          </p:cNvPicPr>
          <p:nvPr/>
        </p:nvPicPr>
        <p:blipFill>
          <a:blip r:embed="rId6"/>
          <a:srcRect t="8651" r="-203" b="17746"/>
          <a:stretch>
            <a:fillRect/>
          </a:stretch>
        </p:blipFill>
        <p:spPr>
          <a:xfrm>
            <a:off x="282121" y="1350702"/>
            <a:ext cx="4165146" cy="2602291"/>
          </a:xfrm>
          <a:prstGeom prst="rect">
            <a:avLst/>
          </a:prstGeom>
        </p:spPr>
      </p:pic>
      <p:pic>
        <p:nvPicPr>
          <p:cNvPr id="6" name="Picture 5" descr="A qr code with a picture of turtles and a lizard&#10;&#10;AI-generated content may be incorrect.">
            <a:extLst>
              <a:ext uri="{FF2B5EF4-FFF2-40B4-BE49-F238E27FC236}">
                <a16:creationId xmlns:a16="http://schemas.microsoft.com/office/drawing/2014/main" id="{94EEE7BB-4B15-6091-8717-A5C6A4515EB9}"/>
              </a:ext>
            </a:extLst>
          </p:cNvPr>
          <p:cNvPicPr>
            <a:picLocks noChangeAspect="1"/>
          </p:cNvPicPr>
          <p:nvPr/>
        </p:nvPicPr>
        <p:blipFill>
          <a:blip r:embed="rId7"/>
          <a:stretch>
            <a:fillRect/>
          </a:stretch>
        </p:blipFill>
        <p:spPr>
          <a:xfrm>
            <a:off x="4572000" y="1189349"/>
            <a:ext cx="4157870" cy="2930454"/>
          </a:xfrm>
          <a:prstGeom prst="rect">
            <a:avLst/>
          </a:prstGeom>
        </p:spPr>
      </p:pic>
    </p:spTree>
    <p:extLst>
      <p:ext uri="{BB962C8B-B14F-4D97-AF65-F5344CB8AC3E}">
        <p14:creationId xmlns:p14="http://schemas.microsoft.com/office/powerpoint/2010/main" val="12600707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3" descr="A turtle sitting on a rock&#10;&#10;Description automatically generated">
            <a:extLst>
              <a:ext uri="{FF2B5EF4-FFF2-40B4-BE49-F238E27FC236}">
                <a16:creationId xmlns:a16="http://schemas.microsoft.com/office/drawing/2014/main" id="{448ACB86-9CAD-4A46-9D5E-4A92A6BE693A}"/>
              </a:ext>
            </a:extLst>
          </p:cNvPr>
          <p:cNvPicPr>
            <a:picLocks noGrp="1" noChangeAspect="1"/>
          </p:cNvPicPr>
          <p:nvPr>
            <p:ph idx="1"/>
          </p:nvPr>
        </p:nvPicPr>
        <p:blipFill>
          <a:blip r:embed="rId3"/>
          <a:stretch>
            <a:fillRect/>
          </a:stretch>
        </p:blipFill>
        <p:spPr>
          <a:xfrm>
            <a:off x="-1" y="3741"/>
            <a:ext cx="9139011" cy="6854259"/>
          </a:xfrm>
        </p:spPr>
      </p:pic>
      <p:sp>
        <p:nvSpPr>
          <p:cNvPr id="2" name="Title 1">
            <a:extLst>
              <a:ext uri="{FF2B5EF4-FFF2-40B4-BE49-F238E27FC236}">
                <a16:creationId xmlns:a16="http://schemas.microsoft.com/office/drawing/2014/main" id="{7A97AF6D-E50F-0D4D-A6F1-EF96A5F0F83C}"/>
              </a:ext>
            </a:extLst>
          </p:cNvPr>
          <p:cNvSpPr>
            <a:spLocks noGrp="1"/>
          </p:cNvSpPr>
          <p:nvPr>
            <p:ph type="title"/>
          </p:nvPr>
        </p:nvSpPr>
        <p:spPr>
          <a:xfrm>
            <a:off x="433399" y="359890"/>
            <a:ext cx="8272212" cy="328946"/>
          </a:xfrm>
        </p:spPr>
        <p:txBody>
          <a:bodyPr>
            <a:normAutofit fontScale="90000"/>
          </a:bodyPr>
          <a:lstStyle/>
          <a:p>
            <a:r>
              <a:rPr lang="en-US" b="1">
                <a:solidFill>
                  <a:schemeClr val="bg1"/>
                </a:solidFill>
              </a:rPr>
              <a:t>Questions?</a:t>
            </a:r>
          </a:p>
        </p:txBody>
      </p:sp>
      <p:pic>
        <p:nvPicPr>
          <p:cNvPr id="4" name="Content Placeholder 4">
            <a:extLst>
              <a:ext uri="{FF2B5EF4-FFF2-40B4-BE49-F238E27FC236}">
                <a16:creationId xmlns:a16="http://schemas.microsoft.com/office/drawing/2014/main" id="{858A7DFE-E7C4-FA4F-AA91-FD52CB998B4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47" b="96448" l="1267" r="97333">
                        <a14:foregroundMark x1="1400" y1="91563" x2="5333" y2="96359"/>
                        <a14:foregroundMark x1="5333" y1="96359" x2="17667" y2="95204"/>
                        <a14:foregroundMark x1="17667" y1="95204" x2="50533" y2="99467"/>
                        <a14:foregroundMark x1="50533" y1="99467" x2="84867" y2="98224"/>
                        <a14:foregroundMark x1="84867" y1="98224" x2="96400" y2="92718"/>
                        <a14:foregroundMark x1="96400" y1="92718" x2="98267" y2="78330"/>
                        <a14:foregroundMark x1="98267" y1="78330" x2="92267" y2="80195"/>
                        <a14:foregroundMark x1="92267" y1="80195" x2="84733" y2="86856"/>
                        <a14:foregroundMark x1="84733" y1="86856" x2="62067" y2="95204"/>
                        <a14:foregroundMark x1="62067" y1="95204" x2="1267" y2="91918"/>
                        <a14:foregroundMark x1="88267" y1="99112" x2="93933" y2="98845"/>
                        <a14:foregroundMark x1="93933" y1="98845" x2="96400" y2="92540"/>
                        <a14:foregroundMark x1="96400" y1="92540" x2="92533" y2="87478"/>
                        <a14:foregroundMark x1="92533" y1="87478" x2="91600" y2="87300"/>
                        <a14:foregroundMark x1="88000" y1="90320" x2="85333" y2="97158"/>
                        <a14:foregroundMark x1="85333" y1="97158" x2="90533" y2="96536"/>
                        <a14:foregroundMark x1="90533" y1="96536" x2="90067" y2="89609"/>
                        <a14:foregroundMark x1="90067" y1="89609" x2="86933" y2="89076"/>
                        <a14:foregroundMark x1="94400" y1="79663" x2="98933" y2="75311"/>
                        <a14:foregroundMark x1="98933" y1="75311" x2="99867" y2="98579"/>
                        <a14:foregroundMark x1="99867" y1="98579" x2="94800" y2="96270"/>
                        <a14:foregroundMark x1="94800" y1="96270" x2="94133" y2="80373"/>
                        <a14:foregroundMark x1="96400" y1="78064" x2="98933" y2="85613"/>
                        <a14:foregroundMark x1="98933" y1="85613" x2="99867" y2="99822"/>
                        <a14:foregroundMark x1="99867" y1="99822" x2="97333" y2="91563"/>
                        <a14:foregroundMark x1="97333" y1="91563" x2="96933" y2="77886"/>
                        <a14:backgroundMark x1="1467" y1="88721" x2="24133" y2="91208"/>
                      </a14:backgroundRemoval>
                    </a14:imgEffect>
                  </a14:imgLayer>
                </a14:imgProps>
              </a:ext>
            </a:extLst>
          </a:blip>
          <a:srcRect t="73390"/>
          <a:stretch/>
        </p:blipFill>
        <p:spPr>
          <a:xfrm>
            <a:off x="0" y="5034095"/>
            <a:ext cx="9139011" cy="1823905"/>
          </a:xfrm>
          <a:prstGeom prst="rect">
            <a:avLst/>
          </a:prstGeom>
        </p:spPr>
      </p:pic>
      <p:sp>
        <p:nvSpPr>
          <p:cNvPr id="3" name="TextBox 2">
            <a:extLst>
              <a:ext uri="{FF2B5EF4-FFF2-40B4-BE49-F238E27FC236}">
                <a16:creationId xmlns:a16="http://schemas.microsoft.com/office/drawing/2014/main" id="{A4914614-90A0-4E38-A60E-2730BF92227D}"/>
              </a:ext>
            </a:extLst>
          </p:cNvPr>
          <p:cNvSpPr txBox="1"/>
          <p:nvPr/>
        </p:nvSpPr>
        <p:spPr>
          <a:xfrm>
            <a:off x="6818195" y="690685"/>
            <a:ext cx="1887416" cy="369332"/>
          </a:xfrm>
          <a:prstGeom prst="rect">
            <a:avLst/>
          </a:prstGeom>
          <a:noFill/>
        </p:spPr>
        <p:txBody>
          <a:bodyPr wrap="square" rtlCol="0">
            <a:spAutoFit/>
          </a:bodyPr>
          <a:lstStyle/>
          <a:p>
            <a:r>
              <a:rPr lang="en-US" b="1">
                <a:solidFill>
                  <a:schemeClr val="bg1"/>
                </a:solidFill>
              </a:rPr>
              <a:t>Thank you! </a:t>
            </a:r>
            <a:r>
              <a:rPr lang="en-US"/>
              <a:t> </a:t>
            </a:r>
          </a:p>
        </p:txBody>
      </p:sp>
      <p:sp>
        <p:nvSpPr>
          <p:cNvPr id="6" name="TextBox 5">
            <a:extLst>
              <a:ext uri="{FF2B5EF4-FFF2-40B4-BE49-F238E27FC236}">
                <a16:creationId xmlns:a16="http://schemas.microsoft.com/office/drawing/2014/main" id="{8CABADDA-2FCD-45CE-92EE-FB17289BFAD4}"/>
              </a:ext>
            </a:extLst>
          </p:cNvPr>
          <p:cNvSpPr txBox="1"/>
          <p:nvPr/>
        </p:nvSpPr>
        <p:spPr>
          <a:xfrm>
            <a:off x="129700" y="5822936"/>
            <a:ext cx="3341914" cy="246221"/>
          </a:xfrm>
          <a:prstGeom prst="rect">
            <a:avLst/>
          </a:prstGeom>
          <a:noFill/>
        </p:spPr>
        <p:txBody>
          <a:bodyPr wrap="square" rtlCol="0">
            <a:spAutoFit/>
          </a:bodyPr>
          <a:lstStyle/>
          <a:p>
            <a:r>
              <a:rPr lang="en-US" sz="1000" b="0">
                <a:solidFill>
                  <a:schemeClr val="bg1"/>
                </a:solidFill>
                <a:effectLst/>
                <a:latin typeface="Open Sans"/>
              </a:rPr>
              <a:t>Photo: Wiki Commons</a:t>
            </a:r>
            <a:endParaRPr lang="en-US" sz="1000">
              <a:solidFill>
                <a:schemeClr val="bg1"/>
              </a:solidFill>
            </a:endParaRPr>
          </a:p>
        </p:txBody>
      </p:sp>
    </p:spTree>
    <p:extLst>
      <p:ext uri="{BB962C8B-B14F-4D97-AF65-F5344CB8AC3E}">
        <p14:creationId xmlns:p14="http://schemas.microsoft.com/office/powerpoint/2010/main" val="7119814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46742-AF01-0A4C-ADA9-E11C378F52ED}"/>
              </a:ext>
            </a:extLst>
          </p:cNvPr>
          <p:cNvSpPr>
            <a:spLocks noGrp="1"/>
          </p:cNvSpPr>
          <p:nvPr>
            <p:ph type="title"/>
          </p:nvPr>
        </p:nvSpPr>
        <p:spPr>
          <a:xfrm>
            <a:off x="1172574" y="245891"/>
            <a:ext cx="6793112" cy="548954"/>
          </a:xfrm>
        </p:spPr>
        <p:txBody>
          <a:bodyPr anchor="t">
            <a:normAutofit/>
          </a:bodyPr>
          <a:lstStyle/>
          <a:p>
            <a:pPr algn="ctr"/>
            <a:r>
              <a:rPr lang="en-US" sz="2600" b="1" spc="225" dirty="0"/>
              <a:t>Which one is the Snapping Turtle? </a:t>
            </a:r>
            <a:endParaRPr lang="en-US" sz="2600" b="1" spc="225" dirty="0">
              <a:cs typeface="Calibri Light"/>
            </a:endParaRPr>
          </a:p>
        </p:txBody>
      </p:sp>
      <p:pic>
        <p:nvPicPr>
          <p:cNvPr id="11" name="Content Placeholder 4">
            <a:extLst>
              <a:ext uri="{FF2B5EF4-FFF2-40B4-BE49-F238E27FC236}">
                <a16:creationId xmlns:a16="http://schemas.microsoft.com/office/drawing/2014/main" id="{A6D8C725-2C27-D64B-8AA0-08EDB34CEBD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47" b="96448" l="1267" r="97333">
                        <a14:foregroundMark x1="1400" y1="91563" x2="5333" y2="96359"/>
                        <a14:foregroundMark x1="5333" y1="96359" x2="17667" y2="95204"/>
                        <a14:foregroundMark x1="17667" y1="95204" x2="50533" y2="99467"/>
                        <a14:foregroundMark x1="50533" y1="99467" x2="84867" y2="98224"/>
                        <a14:foregroundMark x1="84867" y1="98224" x2="96400" y2="92718"/>
                        <a14:foregroundMark x1="96400" y1="92718" x2="98267" y2="78330"/>
                        <a14:foregroundMark x1="98267" y1="78330" x2="92267" y2="80195"/>
                        <a14:foregroundMark x1="92267" y1="80195" x2="84733" y2="86856"/>
                        <a14:foregroundMark x1="84733" y1="86856" x2="62067" y2="95204"/>
                        <a14:foregroundMark x1="62067" y1="95204" x2="1267" y2="91918"/>
                        <a14:foregroundMark x1="88267" y1="99112" x2="93933" y2="98845"/>
                        <a14:foregroundMark x1="93933" y1="98845" x2="96400" y2="92540"/>
                        <a14:foregroundMark x1="96400" y1="92540" x2="92533" y2="87478"/>
                        <a14:foregroundMark x1="92533" y1="87478" x2="91600" y2="87300"/>
                        <a14:foregroundMark x1="88000" y1="90320" x2="85333" y2="97158"/>
                        <a14:foregroundMark x1="85333" y1="97158" x2="90533" y2="96536"/>
                        <a14:foregroundMark x1="90533" y1="96536" x2="90067" y2="89609"/>
                        <a14:foregroundMark x1="90067" y1="89609" x2="86933" y2="89076"/>
                        <a14:foregroundMark x1="94400" y1="79663" x2="98933" y2="75311"/>
                        <a14:foregroundMark x1="98933" y1="75311" x2="99867" y2="98579"/>
                        <a14:foregroundMark x1="99867" y1="98579" x2="94800" y2="96270"/>
                        <a14:foregroundMark x1="94800" y1="96270" x2="94133" y2="80373"/>
                        <a14:foregroundMark x1="96400" y1="78064" x2="98933" y2="85613"/>
                        <a14:foregroundMark x1="98933" y1="85613" x2="99867" y2="99822"/>
                        <a14:foregroundMark x1="99867" y1="99822" x2="97333" y2="91563"/>
                        <a14:foregroundMark x1="97333" y1="91563" x2="96933" y2="77886"/>
                        <a14:backgroundMark x1="1467" y1="88721" x2="24133" y2="91208"/>
                      </a14:backgroundRemoval>
                    </a14:imgEffect>
                  </a14:imgLayer>
                </a14:imgProps>
              </a:ext>
            </a:extLst>
          </a:blip>
          <a:srcRect t="73390"/>
          <a:stretch/>
        </p:blipFill>
        <p:spPr>
          <a:xfrm>
            <a:off x="0" y="5034095"/>
            <a:ext cx="9139011" cy="1823905"/>
          </a:xfrm>
          <a:prstGeom prst="rect">
            <a:avLst/>
          </a:prstGeom>
        </p:spPr>
      </p:pic>
      <p:pic>
        <p:nvPicPr>
          <p:cNvPr id="6" name="Picture 5" descr="A turtle swimming under water&#10;&#10;Description automatically generated">
            <a:extLst>
              <a:ext uri="{FF2B5EF4-FFF2-40B4-BE49-F238E27FC236}">
                <a16:creationId xmlns:a16="http://schemas.microsoft.com/office/drawing/2014/main" id="{12F35B62-3606-4238-AD6A-9AFFE2B3B24A}"/>
              </a:ext>
            </a:extLst>
          </p:cNvPr>
          <p:cNvPicPr>
            <a:picLocks noChangeAspect="1"/>
          </p:cNvPicPr>
          <p:nvPr/>
        </p:nvPicPr>
        <p:blipFill>
          <a:blip r:embed="rId5"/>
          <a:stretch>
            <a:fillRect/>
          </a:stretch>
        </p:blipFill>
        <p:spPr>
          <a:xfrm>
            <a:off x="371583" y="955514"/>
            <a:ext cx="4197922" cy="2772734"/>
          </a:xfrm>
          <a:prstGeom prst="rect">
            <a:avLst/>
          </a:prstGeom>
        </p:spPr>
      </p:pic>
      <p:pic>
        <p:nvPicPr>
          <p:cNvPr id="7" name="Content Placeholder 6" descr="A turtle swimming under water&#10;&#10;Description automatically generated">
            <a:extLst>
              <a:ext uri="{FF2B5EF4-FFF2-40B4-BE49-F238E27FC236}">
                <a16:creationId xmlns:a16="http://schemas.microsoft.com/office/drawing/2014/main" id="{99FD1161-3A81-4FA2-B377-90C4C680F364}"/>
              </a:ext>
            </a:extLst>
          </p:cNvPr>
          <p:cNvPicPr>
            <a:picLocks noGrp="1" noChangeAspect="1"/>
          </p:cNvPicPr>
          <p:nvPr>
            <p:ph idx="1"/>
          </p:nvPr>
        </p:nvPicPr>
        <p:blipFill>
          <a:blip r:embed="rId6"/>
          <a:stretch>
            <a:fillRect/>
          </a:stretch>
        </p:blipFill>
        <p:spPr>
          <a:xfrm>
            <a:off x="371583" y="3845494"/>
            <a:ext cx="4197922" cy="2772734"/>
          </a:xfrm>
          <a:prstGeom prst="rect">
            <a:avLst/>
          </a:prstGeom>
        </p:spPr>
      </p:pic>
      <p:pic>
        <p:nvPicPr>
          <p:cNvPr id="12" name="Content Placeholder 14" descr="A turtle swimming under water&#10;&#10;Description automatically generated">
            <a:extLst>
              <a:ext uri="{FF2B5EF4-FFF2-40B4-BE49-F238E27FC236}">
                <a16:creationId xmlns:a16="http://schemas.microsoft.com/office/drawing/2014/main" id="{400EAABF-3CFF-444D-872C-5A578FF22FF2}"/>
              </a:ext>
            </a:extLst>
          </p:cNvPr>
          <p:cNvPicPr>
            <a:picLocks noChangeAspect="1"/>
          </p:cNvPicPr>
          <p:nvPr/>
        </p:nvPicPr>
        <p:blipFill>
          <a:blip r:embed="rId7"/>
          <a:stretch>
            <a:fillRect/>
          </a:stretch>
        </p:blipFill>
        <p:spPr>
          <a:xfrm>
            <a:off x="4742060" y="944342"/>
            <a:ext cx="4197921" cy="2772734"/>
          </a:xfrm>
          <a:prstGeom prst="rect">
            <a:avLst/>
          </a:prstGeom>
        </p:spPr>
      </p:pic>
      <p:pic>
        <p:nvPicPr>
          <p:cNvPr id="9" name="Picture 8" descr="A turtle swimming under water&#10;&#10;Description automatically generated">
            <a:extLst>
              <a:ext uri="{FF2B5EF4-FFF2-40B4-BE49-F238E27FC236}">
                <a16:creationId xmlns:a16="http://schemas.microsoft.com/office/drawing/2014/main" id="{3ECADD6A-678E-4CAA-83D7-1B26A7D19258}"/>
              </a:ext>
            </a:extLst>
          </p:cNvPr>
          <p:cNvPicPr>
            <a:picLocks noChangeAspect="1"/>
          </p:cNvPicPr>
          <p:nvPr/>
        </p:nvPicPr>
        <p:blipFill>
          <a:blip r:embed="rId8"/>
          <a:stretch>
            <a:fillRect/>
          </a:stretch>
        </p:blipFill>
        <p:spPr>
          <a:xfrm>
            <a:off x="4755297" y="3857219"/>
            <a:ext cx="4197922" cy="2772734"/>
          </a:xfrm>
          <a:prstGeom prst="rect">
            <a:avLst/>
          </a:prstGeom>
        </p:spPr>
      </p:pic>
      <p:pic>
        <p:nvPicPr>
          <p:cNvPr id="4" name="Picture 3">
            <a:extLst>
              <a:ext uri="{FF2B5EF4-FFF2-40B4-BE49-F238E27FC236}">
                <a16:creationId xmlns:a16="http://schemas.microsoft.com/office/drawing/2014/main" id="{1280074D-FDAA-9E40-9043-96091CCE8E1E}"/>
              </a:ext>
            </a:extLst>
          </p:cNvPr>
          <p:cNvPicPr>
            <a:picLocks noChangeAspect="1"/>
          </p:cNvPicPr>
          <p:nvPr/>
        </p:nvPicPr>
        <p:blipFill>
          <a:blip r:embed="rId9"/>
          <a:stretch>
            <a:fillRect/>
          </a:stretch>
        </p:blipFill>
        <p:spPr>
          <a:xfrm>
            <a:off x="488950" y="1052945"/>
            <a:ext cx="210390" cy="243609"/>
          </a:xfrm>
          <a:prstGeom prst="rect">
            <a:avLst/>
          </a:prstGeom>
        </p:spPr>
      </p:pic>
      <p:pic>
        <p:nvPicPr>
          <p:cNvPr id="8" name="Picture 7">
            <a:extLst>
              <a:ext uri="{FF2B5EF4-FFF2-40B4-BE49-F238E27FC236}">
                <a16:creationId xmlns:a16="http://schemas.microsoft.com/office/drawing/2014/main" id="{B3BC7095-D2E8-B948-BA4C-AF5017F0F6E9}"/>
              </a:ext>
            </a:extLst>
          </p:cNvPr>
          <p:cNvPicPr>
            <a:picLocks noChangeAspect="1"/>
          </p:cNvPicPr>
          <p:nvPr/>
        </p:nvPicPr>
        <p:blipFill>
          <a:blip r:embed="rId10"/>
          <a:stretch>
            <a:fillRect/>
          </a:stretch>
        </p:blipFill>
        <p:spPr>
          <a:xfrm>
            <a:off x="4901045" y="1028699"/>
            <a:ext cx="228600" cy="292100"/>
          </a:xfrm>
          <a:prstGeom prst="rect">
            <a:avLst/>
          </a:prstGeom>
        </p:spPr>
      </p:pic>
      <p:pic>
        <p:nvPicPr>
          <p:cNvPr id="13" name="Picture 12">
            <a:extLst>
              <a:ext uri="{FF2B5EF4-FFF2-40B4-BE49-F238E27FC236}">
                <a16:creationId xmlns:a16="http://schemas.microsoft.com/office/drawing/2014/main" id="{09D4D4B5-EE26-3843-9096-90C4FD500E6E}"/>
              </a:ext>
            </a:extLst>
          </p:cNvPr>
          <p:cNvPicPr>
            <a:picLocks noChangeAspect="1"/>
          </p:cNvPicPr>
          <p:nvPr/>
        </p:nvPicPr>
        <p:blipFill>
          <a:blip r:embed="rId11"/>
          <a:stretch>
            <a:fillRect/>
          </a:stretch>
        </p:blipFill>
        <p:spPr>
          <a:xfrm>
            <a:off x="488950" y="3974195"/>
            <a:ext cx="203200" cy="266700"/>
          </a:xfrm>
          <a:prstGeom prst="rect">
            <a:avLst/>
          </a:prstGeom>
        </p:spPr>
      </p:pic>
      <p:pic>
        <p:nvPicPr>
          <p:cNvPr id="15" name="Picture 14">
            <a:extLst>
              <a:ext uri="{FF2B5EF4-FFF2-40B4-BE49-F238E27FC236}">
                <a16:creationId xmlns:a16="http://schemas.microsoft.com/office/drawing/2014/main" id="{F35F4472-FE4E-1A4E-8A0C-76E80DD532BE}"/>
              </a:ext>
            </a:extLst>
          </p:cNvPr>
          <p:cNvPicPr>
            <a:picLocks noChangeAspect="1"/>
          </p:cNvPicPr>
          <p:nvPr/>
        </p:nvPicPr>
        <p:blipFill>
          <a:blip r:embed="rId12"/>
          <a:stretch>
            <a:fillRect/>
          </a:stretch>
        </p:blipFill>
        <p:spPr>
          <a:xfrm>
            <a:off x="4839488" y="3968504"/>
            <a:ext cx="203200" cy="254000"/>
          </a:xfrm>
          <a:prstGeom prst="rect">
            <a:avLst/>
          </a:prstGeom>
        </p:spPr>
      </p:pic>
      <p:sp>
        <p:nvSpPr>
          <p:cNvPr id="14" name="TextBox 13">
            <a:extLst>
              <a:ext uri="{FF2B5EF4-FFF2-40B4-BE49-F238E27FC236}">
                <a16:creationId xmlns:a16="http://schemas.microsoft.com/office/drawing/2014/main" id="{70004196-A1F0-4FCA-BA4D-7E778703F604}"/>
              </a:ext>
            </a:extLst>
          </p:cNvPr>
          <p:cNvSpPr txBox="1"/>
          <p:nvPr/>
        </p:nvSpPr>
        <p:spPr>
          <a:xfrm>
            <a:off x="3226326" y="6363698"/>
            <a:ext cx="2316034" cy="246221"/>
          </a:xfrm>
          <a:prstGeom prst="rect">
            <a:avLst/>
          </a:prstGeom>
          <a:noFill/>
        </p:spPr>
        <p:txBody>
          <a:bodyPr wrap="square" rtlCol="0">
            <a:spAutoFit/>
          </a:bodyPr>
          <a:lstStyle/>
          <a:p>
            <a:r>
              <a:rPr lang="en-US" sz="1000"/>
              <a:t>(Photo: Mary Holland)</a:t>
            </a:r>
            <a:endParaRPr lang="en-US"/>
          </a:p>
        </p:txBody>
      </p:sp>
      <p:sp>
        <p:nvSpPr>
          <p:cNvPr id="16" name="TextBox 15">
            <a:extLst>
              <a:ext uri="{FF2B5EF4-FFF2-40B4-BE49-F238E27FC236}">
                <a16:creationId xmlns:a16="http://schemas.microsoft.com/office/drawing/2014/main" id="{8F7A3061-98AC-47FE-A191-780D5EFD43BD}"/>
              </a:ext>
            </a:extLst>
          </p:cNvPr>
          <p:cNvSpPr txBox="1"/>
          <p:nvPr/>
        </p:nvSpPr>
        <p:spPr>
          <a:xfrm>
            <a:off x="7239086" y="6313660"/>
            <a:ext cx="2316034" cy="246221"/>
          </a:xfrm>
          <a:prstGeom prst="rect">
            <a:avLst/>
          </a:prstGeom>
          <a:noFill/>
        </p:spPr>
        <p:txBody>
          <a:bodyPr wrap="square" rtlCol="0">
            <a:spAutoFit/>
          </a:bodyPr>
          <a:lstStyle/>
          <a:p>
            <a:r>
              <a:rPr lang="en-US" sz="1000">
                <a:solidFill>
                  <a:schemeClr val="bg1"/>
                </a:solidFill>
              </a:rPr>
              <a:t>(Photo: Scott D. </a:t>
            </a:r>
            <a:r>
              <a:rPr lang="en-US" sz="1000" err="1">
                <a:solidFill>
                  <a:schemeClr val="bg1"/>
                </a:solidFill>
              </a:rPr>
              <a:t>Gillingwater</a:t>
            </a:r>
            <a:r>
              <a:rPr lang="en-US" sz="1000">
                <a:solidFill>
                  <a:schemeClr val="bg1"/>
                </a:solidFill>
              </a:rPr>
              <a:t>)</a:t>
            </a:r>
            <a:endParaRPr lang="en-US">
              <a:solidFill>
                <a:schemeClr val="bg1"/>
              </a:solidFill>
            </a:endParaRPr>
          </a:p>
        </p:txBody>
      </p:sp>
    </p:spTree>
    <p:extLst>
      <p:ext uri="{BB962C8B-B14F-4D97-AF65-F5344CB8AC3E}">
        <p14:creationId xmlns:p14="http://schemas.microsoft.com/office/powerpoint/2010/main" val="25677061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2EE5628-7A72-1F42-A9EE-AA86E72B4DDE}"/>
              </a:ext>
            </a:extLst>
          </p:cNvPr>
          <p:cNvPicPr>
            <a:picLocks noGrp="1" noChangeAspect="1"/>
          </p:cNvPicPr>
          <p:nvPr>
            <p:ph idx="1"/>
          </p:nvPr>
        </p:nvPicPr>
        <p:blipFill>
          <a:blip r:embed="rId3"/>
          <a:stretch>
            <a:fillRect/>
          </a:stretch>
        </p:blipFill>
        <p:spPr>
          <a:xfrm>
            <a:off x="1422857" y="463556"/>
            <a:ext cx="6696856" cy="5176670"/>
          </a:xfrm>
          <a:prstGeom prst="rect">
            <a:avLst/>
          </a:prstGeom>
        </p:spPr>
      </p:pic>
      <p:sp>
        <p:nvSpPr>
          <p:cNvPr id="5" name="Rectangle 4">
            <a:extLst>
              <a:ext uri="{FF2B5EF4-FFF2-40B4-BE49-F238E27FC236}">
                <a16:creationId xmlns:a16="http://schemas.microsoft.com/office/drawing/2014/main" id="{3B03613D-155D-C644-8510-82024EF1CB15}"/>
              </a:ext>
            </a:extLst>
          </p:cNvPr>
          <p:cNvSpPr/>
          <p:nvPr/>
        </p:nvSpPr>
        <p:spPr>
          <a:xfrm>
            <a:off x="-852109" y="14204"/>
            <a:ext cx="6696856" cy="219291"/>
          </a:xfrm>
          <a:prstGeom prst="rect">
            <a:avLst/>
          </a:prstGeom>
        </p:spPr>
        <p:txBody>
          <a:bodyPr wrap="square">
            <a:spAutoFit/>
          </a:bodyPr>
          <a:lstStyle/>
          <a:p>
            <a:pPr algn="r"/>
            <a:r>
              <a:rPr lang="en-US" sz="825"/>
              <a:t>https://</a:t>
            </a:r>
            <a:r>
              <a:rPr lang="en-US" sz="825" err="1"/>
              <a:t>www.natureconservancy.ca</a:t>
            </a:r>
            <a:r>
              <a:rPr lang="en-US" sz="825"/>
              <a:t>/</a:t>
            </a:r>
            <a:r>
              <a:rPr lang="en-US" sz="825" err="1"/>
              <a:t>en</a:t>
            </a:r>
            <a:r>
              <a:rPr lang="en-US" sz="825"/>
              <a:t>/what-we-do/resource-</a:t>
            </a:r>
            <a:r>
              <a:rPr lang="en-US" sz="825" err="1"/>
              <a:t>centre</a:t>
            </a:r>
            <a:r>
              <a:rPr lang="en-US" sz="825"/>
              <a:t>/featured-species/reptiles-and-amphibians/snapping-</a:t>
            </a:r>
            <a:r>
              <a:rPr lang="en-US" sz="825" err="1"/>
              <a:t>turtle.html</a:t>
            </a:r>
            <a:endParaRPr lang="en-US" sz="825"/>
          </a:p>
        </p:txBody>
      </p:sp>
      <p:pic>
        <p:nvPicPr>
          <p:cNvPr id="6" name="Content Placeholder 4">
            <a:extLst>
              <a:ext uri="{FF2B5EF4-FFF2-40B4-BE49-F238E27FC236}">
                <a16:creationId xmlns:a16="http://schemas.microsoft.com/office/drawing/2014/main" id="{B5E6C8D3-A5BE-C946-BC6D-19C2E6ACD72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47" b="96448" l="1267" r="97333">
                        <a14:foregroundMark x1="1400" y1="91563" x2="5333" y2="96359"/>
                        <a14:foregroundMark x1="5333" y1="96359" x2="17667" y2="95204"/>
                        <a14:foregroundMark x1="17667" y1="95204" x2="50533" y2="99467"/>
                        <a14:foregroundMark x1="50533" y1="99467" x2="84867" y2="98224"/>
                        <a14:foregroundMark x1="84867" y1="98224" x2="96400" y2="92718"/>
                        <a14:foregroundMark x1="96400" y1="92718" x2="98267" y2="78330"/>
                        <a14:foregroundMark x1="98267" y1="78330" x2="92267" y2="80195"/>
                        <a14:foregroundMark x1="92267" y1="80195" x2="84733" y2="86856"/>
                        <a14:foregroundMark x1="84733" y1="86856" x2="62067" y2="95204"/>
                        <a14:foregroundMark x1="62067" y1="95204" x2="1267" y2="91918"/>
                        <a14:foregroundMark x1="88267" y1="99112" x2="93933" y2="98845"/>
                        <a14:foregroundMark x1="93933" y1="98845" x2="96400" y2="92540"/>
                        <a14:foregroundMark x1="96400" y1="92540" x2="92533" y2="87478"/>
                        <a14:foregroundMark x1="92533" y1="87478" x2="91600" y2="87300"/>
                        <a14:foregroundMark x1="88000" y1="90320" x2="85333" y2="97158"/>
                        <a14:foregroundMark x1="85333" y1="97158" x2="90533" y2="96536"/>
                        <a14:foregroundMark x1="90533" y1="96536" x2="90067" y2="89609"/>
                        <a14:foregroundMark x1="90067" y1="89609" x2="86933" y2="89076"/>
                        <a14:foregroundMark x1="94400" y1="79663" x2="98933" y2="75311"/>
                        <a14:foregroundMark x1="98933" y1="75311" x2="99867" y2="98579"/>
                        <a14:foregroundMark x1="99867" y1="98579" x2="94800" y2="96270"/>
                        <a14:foregroundMark x1="94800" y1="96270" x2="94133" y2="80373"/>
                        <a14:foregroundMark x1="96400" y1="78064" x2="98933" y2="85613"/>
                        <a14:foregroundMark x1="98933" y1="85613" x2="99867" y2="99822"/>
                        <a14:foregroundMark x1="99867" y1="99822" x2="97333" y2="91563"/>
                        <a14:foregroundMark x1="97333" y1="91563" x2="96933" y2="77886"/>
                        <a14:backgroundMark x1="1467" y1="88721" x2="24133" y2="91208"/>
                      </a14:backgroundRemoval>
                    </a14:imgEffect>
                  </a14:imgLayer>
                </a14:imgProps>
              </a:ext>
            </a:extLst>
          </a:blip>
          <a:srcRect t="73390"/>
          <a:stretch/>
        </p:blipFill>
        <p:spPr>
          <a:xfrm>
            <a:off x="1" y="5018895"/>
            <a:ext cx="9143999" cy="1839105"/>
          </a:xfrm>
          <a:prstGeom prst="rect">
            <a:avLst/>
          </a:prstGeom>
        </p:spPr>
      </p:pic>
    </p:spTree>
    <p:extLst>
      <p:ext uri="{BB962C8B-B14F-4D97-AF65-F5344CB8AC3E}">
        <p14:creationId xmlns:p14="http://schemas.microsoft.com/office/powerpoint/2010/main" val="31150095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BB348-EB99-4E55-983D-34102468DE1B}"/>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C6DD4DC-735C-001E-EC6C-7BD9E88D6C77}"/>
              </a:ext>
            </a:extLst>
          </p:cNvPr>
          <p:cNvSpPr/>
          <p:nvPr/>
        </p:nvSpPr>
        <p:spPr>
          <a:xfrm>
            <a:off x="-852109" y="14204"/>
            <a:ext cx="6696856" cy="230832"/>
          </a:xfrm>
          <a:prstGeom prst="rect">
            <a:avLst/>
          </a:prstGeom>
        </p:spPr>
        <p:txBody>
          <a:bodyPr wrap="square" lIns="91440" tIns="45720" rIns="91440" bIns="45720" anchor="t">
            <a:spAutoFit/>
          </a:bodyPr>
          <a:lstStyle/>
          <a:p>
            <a:pPr algn="r"/>
            <a:r>
              <a:rPr lang="en-US" sz="900" dirty="0">
                <a:solidFill>
                  <a:srgbClr val="FFFFFF"/>
                </a:solidFill>
                <a:ea typeface="+mn-lt"/>
                <a:cs typeface="+mn-lt"/>
              </a:rPr>
              <a:t>https://www.britannica.com/science/taxonomy/Making-a-classification#/media/1/584695/107934</a:t>
            </a:r>
            <a:endParaRPr lang="en-US" dirty="0"/>
          </a:p>
        </p:txBody>
      </p:sp>
      <p:pic>
        <p:nvPicPr>
          <p:cNvPr id="6" name="Content Placeholder 4">
            <a:extLst>
              <a:ext uri="{FF2B5EF4-FFF2-40B4-BE49-F238E27FC236}">
                <a16:creationId xmlns:a16="http://schemas.microsoft.com/office/drawing/2014/main" id="{B28A578F-0219-A382-D8F1-D0BF1CCA6F7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47" b="96448" l="1267" r="97333">
                        <a14:foregroundMark x1="1400" y1="91563" x2="5333" y2="96359"/>
                        <a14:foregroundMark x1="5333" y1="96359" x2="17667" y2="95204"/>
                        <a14:foregroundMark x1="17667" y1="95204" x2="50533" y2="99467"/>
                        <a14:foregroundMark x1="50533" y1="99467" x2="84867" y2="98224"/>
                        <a14:foregroundMark x1="84867" y1="98224" x2="96400" y2="92718"/>
                        <a14:foregroundMark x1="96400" y1="92718" x2="98267" y2="78330"/>
                        <a14:foregroundMark x1="98267" y1="78330" x2="92267" y2="80195"/>
                        <a14:foregroundMark x1="92267" y1="80195" x2="84733" y2="86856"/>
                        <a14:foregroundMark x1="84733" y1="86856" x2="62067" y2="95204"/>
                        <a14:foregroundMark x1="62067" y1="95204" x2="1267" y2="91918"/>
                        <a14:foregroundMark x1="88267" y1="99112" x2="93933" y2="98845"/>
                        <a14:foregroundMark x1="93933" y1="98845" x2="96400" y2="92540"/>
                        <a14:foregroundMark x1="96400" y1="92540" x2="92533" y2="87478"/>
                        <a14:foregroundMark x1="92533" y1="87478" x2="91600" y2="87300"/>
                        <a14:foregroundMark x1="88000" y1="90320" x2="85333" y2="97158"/>
                        <a14:foregroundMark x1="85333" y1="97158" x2="90533" y2="96536"/>
                        <a14:foregroundMark x1="90533" y1="96536" x2="90067" y2="89609"/>
                        <a14:foregroundMark x1="90067" y1="89609" x2="86933" y2="89076"/>
                        <a14:foregroundMark x1="94400" y1="79663" x2="98933" y2="75311"/>
                        <a14:foregroundMark x1="98933" y1="75311" x2="99867" y2="98579"/>
                        <a14:foregroundMark x1="99867" y1="98579" x2="94800" y2="96270"/>
                        <a14:foregroundMark x1="94800" y1="96270" x2="94133" y2="80373"/>
                        <a14:foregroundMark x1="96400" y1="78064" x2="98933" y2="85613"/>
                        <a14:foregroundMark x1="98933" y1="85613" x2="99867" y2="99822"/>
                        <a14:foregroundMark x1="99867" y1="99822" x2="97333" y2="91563"/>
                        <a14:foregroundMark x1="97333" y1="91563" x2="96933" y2="77886"/>
                        <a14:backgroundMark x1="1467" y1="88721" x2="24133" y2="91208"/>
                      </a14:backgroundRemoval>
                    </a14:imgEffect>
                  </a14:imgLayer>
                </a14:imgProps>
              </a:ext>
            </a:extLst>
          </a:blip>
          <a:srcRect t="73390"/>
          <a:stretch/>
        </p:blipFill>
        <p:spPr>
          <a:xfrm>
            <a:off x="16566" y="5217678"/>
            <a:ext cx="9143999" cy="1839105"/>
          </a:xfrm>
          <a:prstGeom prst="rect">
            <a:avLst/>
          </a:prstGeom>
        </p:spPr>
      </p:pic>
      <p:pic>
        <p:nvPicPr>
          <p:cNvPr id="7" name="Content Placeholder 6" descr="Whittaker five-kingdom classification">
            <a:extLst>
              <a:ext uri="{FF2B5EF4-FFF2-40B4-BE49-F238E27FC236}">
                <a16:creationId xmlns:a16="http://schemas.microsoft.com/office/drawing/2014/main" id="{69B1B66F-C373-0426-E0BC-6194FD703EED}"/>
              </a:ext>
            </a:extLst>
          </p:cNvPr>
          <p:cNvPicPr>
            <a:picLocks noGrp="1" noChangeAspect="1"/>
          </p:cNvPicPr>
          <p:nvPr>
            <p:ph idx="1"/>
          </p:nvPr>
        </p:nvPicPr>
        <p:blipFill>
          <a:blip r:embed="rId5"/>
          <a:stretch>
            <a:fillRect/>
          </a:stretch>
        </p:blipFill>
        <p:spPr>
          <a:xfrm>
            <a:off x="860755" y="945558"/>
            <a:ext cx="2434910" cy="1953963"/>
          </a:xfrm>
          <a:prstGeom prst="rect">
            <a:avLst/>
          </a:prstGeom>
        </p:spPr>
      </p:pic>
      <p:sp>
        <p:nvSpPr>
          <p:cNvPr id="8" name="TextBox 7">
            <a:extLst>
              <a:ext uri="{FF2B5EF4-FFF2-40B4-BE49-F238E27FC236}">
                <a16:creationId xmlns:a16="http://schemas.microsoft.com/office/drawing/2014/main" id="{6A6F4738-CF16-0008-350B-234DAA82DA9B}"/>
              </a:ext>
            </a:extLst>
          </p:cNvPr>
          <p:cNvSpPr txBox="1"/>
          <p:nvPr/>
        </p:nvSpPr>
        <p:spPr>
          <a:xfrm>
            <a:off x="2286000" y="3429000"/>
            <a:ext cx="45720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FFFF"/>
                </a:solidFill>
                <a:latin typeface="-apple-system"/>
                <a:ea typeface="-apple-system"/>
                <a:cs typeface="-apple-system"/>
              </a:rPr>
              <a:t>https://www.britannica.com/science/taxonomy/Making-a-classification#/media/1/584695/107934</a:t>
            </a:r>
            <a:endParaRPr lang="en-US"/>
          </a:p>
          <a:p>
            <a:pPr algn="ctr"/>
            <a:endParaRPr lang="en-US"/>
          </a:p>
        </p:txBody>
      </p:sp>
      <p:sp>
        <p:nvSpPr>
          <p:cNvPr id="9" name="TextBox 8">
            <a:extLst>
              <a:ext uri="{FF2B5EF4-FFF2-40B4-BE49-F238E27FC236}">
                <a16:creationId xmlns:a16="http://schemas.microsoft.com/office/drawing/2014/main" id="{C723D128-4509-6875-0C67-33FE61436B5A}"/>
              </a:ext>
            </a:extLst>
          </p:cNvPr>
          <p:cNvSpPr txBox="1"/>
          <p:nvPr/>
        </p:nvSpPr>
        <p:spPr>
          <a:xfrm>
            <a:off x="776817" y="2822661"/>
            <a:ext cx="3922383" cy="61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latin typeface="-apple-system"/>
                <a:ea typeface="-apple-system"/>
                <a:cs typeface="-apple-system"/>
              </a:rPr>
              <a:t>https://www.britannica.com/science/taxonomy/Making-a-classification#/media/1/584695/107934</a:t>
            </a:r>
            <a:endParaRPr lang="en-US" sz="800">
              <a:ea typeface="Calibri"/>
              <a:cs typeface="Calibri"/>
            </a:endParaRPr>
          </a:p>
          <a:p>
            <a:pPr algn="ctr"/>
            <a:endParaRPr lang="en-US"/>
          </a:p>
        </p:txBody>
      </p:sp>
      <p:sp>
        <p:nvSpPr>
          <p:cNvPr id="11" name="TextBox 10">
            <a:extLst>
              <a:ext uri="{FF2B5EF4-FFF2-40B4-BE49-F238E27FC236}">
                <a16:creationId xmlns:a16="http://schemas.microsoft.com/office/drawing/2014/main" id="{6EDB54F1-87AE-EBC6-8A73-90EB0C640B6A}"/>
              </a:ext>
            </a:extLst>
          </p:cNvPr>
          <p:cNvSpPr txBox="1"/>
          <p:nvPr/>
        </p:nvSpPr>
        <p:spPr>
          <a:xfrm>
            <a:off x="4857476" y="1226606"/>
            <a:ext cx="3416678"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ea typeface="Calibri"/>
                <a:cs typeface="Calibri"/>
              </a:rPr>
              <a:t>Domain: Eukarya</a:t>
            </a:r>
          </a:p>
          <a:p>
            <a:r>
              <a:rPr lang="en-US" sz="2400" dirty="0">
                <a:ea typeface="Calibri"/>
                <a:cs typeface="Calibri"/>
              </a:rPr>
              <a:t>Kingdom: Animalia</a:t>
            </a:r>
          </a:p>
          <a:p>
            <a:r>
              <a:rPr lang="en-US" sz="2400" dirty="0">
                <a:ea typeface="Calibri"/>
                <a:cs typeface="Calibri"/>
              </a:rPr>
              <a:t>Phylum: Chordata</a:t>
            </a:r>
          </a:p>
          <a:p>
            <a:r>
              <a:rPr lang="en-US" sz="2400" dirty="0">
                <a:ea typeface="Calibri"/>
                <a:cs typeface="Calibri"/>
              </a:rPr>
              <a:t>Class: Reptilia</a:t>
            </a:r>
          </a:p>
          <a:p>
            <a:r>
              <a:rPr lang="en-US" sz="2400" dirty="0">
                <a:ea typeface="Calibri"/>
                <a:cs typeface="Calibri"/>
              </a:rPr>
              <a:t>Order: Testudinidae</a:t>
            </a:r>
          </a:p>
          <a:p>
            <a:r>
              <a:rPr lang="en-US" sz="2400" dirty="0">
                <a:ea typeface="Calibri"/>
                <a:cs typeface="Calibri"/>
              </a:rPr>
              <a:t> Sub Order: Cryptodira</a:t>
            </a:r>
          </a:p>
          <a:p>
            <a:r>
              <a:rPr lang="en-US" sz="2400" dirty="0">
                <a:ea typeface="Calibri"/>
                <a:cs typeface="Calibri"/>
              </a:rPr>
              <a:t>Family: </a:t>
            </a:r>
            <a:r>
              <a:rPr lang="en-US" sz="2400" err="1">
                <a:ea typeface="Calibri"/>
                <a:cs typeface="Calibri"/>
              </a:rPr>
              <a:t>Chelydridae</a:t>
            </a:r>
            <a:endParaRPr lang="en-US" sz="2400">
              <a:ea typeface="Calibri"/>
              <a:cs typeface="Calibri"/>
            </a:endParaRPr>
          </a:p>
          <a:p>
            <a:r>
              <a:rPr lang="en-US" sz="2400" dirty="0">
                <a:ea typeface="Calibri"/>
                <a:cs typeface="Calibri"/>
              </a:rPr>
              <a:t>Genus: </a:t>
            </a:r>
            <a:r>
              <a:rPr lang="en-US" sz="2400" i="1" dirty="0">
                <a:ea typeface="Calibri"/>
                <a:cs typeface="Calibri"/>
              </a:rPr>
              <a:t>Chelydra</a:t>
            </a:r>
          </a:p>
          <a:p>
            <a:r>
              <a:rPr lang="en-US" sz="2400" dirty="0">
                <a:ea typeface="Calibri"/>
                <a:cs typeface="Calibri"/>
              </a:rPr>
              <a:t>Species: </a:t>
            </a:r>
            <a:r>
              <a:rPr lang="en-US" sz="2400" i="1" dirty="0">
                <a:ea typeface="Calibri"/>
                <a:cs typeface="Calibri"/>
              </a:rPr>
              <a:t>C. serpentina</a:t>
            </a:r>
          </a:p>
        </p:txBody>
      </p:sp>
      <p:sp>
        <p:nvSpPr>
          <p:cNvPr id="14" name="Title 1">
            <a:extLst>
              <a:ext uri="{FF2B5EF4-FFF2-40B4-BE49-F238E27FC236}">
                <a16:creationId xmlns:a16="http://schemas.microsoft.com/office/drawing/2014/main" id="{8609A14F-F947-1352-DD7D-DF2284C74B7E}"/>
              </a:ext>
            </a:extLst>
          </p:cNvPr>
          <p:cNvSpPr>
            <a:spLocks noGrp="1"/>
          </p:cNvSpPr>
          <p:nvPr>
            <p:ph type="title"/>
          </p:nvPr>
        </p:nvSpPr>
        <p:spPr>
          <a:xfrm>
            <a:off x="1172574" y="397569"/>
            <a:ext cx="6793112" cy="548954"/>
          </a:xfrm>
        </p:spPr>
        <p:txBody>
          <a:bodyPr anchor="t">
            <a:normAutofit/>
          </a:bodyPr>
          <a:lstStyle/>
          <a:p>
            <a:pPr algn="ctr"/>
            <a:r>
              <a:rPr lang="en-US" sz="2600" b="1" spc="225" dirty="0"/>
              <a:t>Scientific Classification </a:t>
            </a:r>
            <a:endParaRPr lang="en-US" sz="2600" b="1" spc="225" dirty="0">
              <a:cs typeface="Calibri Light"/>
            </a:endParaRPr>
          </a:p>
        </p:txBody>
      </p:sp>
      <p:pic>
        <p:nvPicPr>
          <p:cNvPr id="16" name="Picture 15">
            <a:extLst>
              <a:ext uri="{FF2B5EF4-FFF2-40B4-BE49-F238E27FC236}">
                <a16:creationId xmlns:a16="http://schemas.microsoft.com/office/drawing/2014/main" id="{2CC83C71-4D5D-B8C4-79C1-9D12F7E9AECA}"/>
              </a:ext>
            </a:extLst>
          </p:cNvPr>
          <p:cNvPicPr>
            <a:picLocks noChangeAspect="1"/>
          </p:cNvPicPr>
          <p:nvPr/>
        </p:nvPicPr>
        <p:blipFill>
          <a:blip r:embed="rId6"/>
          <a:stretch>
            <a:fillRect/>
          </a:stretch>
        </p:blipFill>
        <p:spPr>
          <a:xfrm>
            <a:off x="16186" y="3355818"/>
            <a:ext cx="4684058" cy="2561851"/>
          </a:xfrm>
          <a:prstGeom prst="rect">
            <a:avLst/>
          </a:prstGeom>
        </p:spPr>
      </p:pic>
      <p:sp>
        <p:nvSpPr>
          <p:cNvPr id="17" name="TextBox 16">
            <a:extLst>
              <a:ext uri="{FF2B5EF4-FFF2-40B4-BE49-F238E27FC236}">
                <a16:creationId xmlns:a16="http://schemas.microsoft.com/office/drawing/2014/main" id="{A4201AD3-4703-F9BC-CCCC-8A19E4804FE7}"/>
              </a:ext>
            </a:extLst>
          </p:cNvPr>
          <p:cNvSpPr txBox="1"/>
          <p:nvPr/>
        </p:nvSpPr>
        <p:spPr>
          <a:xfrm>
            <a:off x="252305" y="6011785"/>
            <a:ext cx="248421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rgbClr val="131314"/>
                </a:solidFill>
                <a:ea typeface="+mn-lt"/>
                <a:cs typeface="+mn-lt"/>
              </a:rPr>
              <a:t>Werneburg and Sánchez-Villagra (2009)</a:t>
            </a:r>
            <a:endParaRPr lang="en-US" dirty="0"/>
          </a:p>
        </p:txBody>
      </p:sp>
      <p:pic>
        <p:nvPicPr>
          <p:cNvPr id="18" name="Graphic 17" descr="Arrow Down with solid fill">
            <a:extLst>
              <a:ext uri="{FF2B5EF4-FFF2-40B4-BE49-F238E27FC236}">
                <a16:creationId xmlns:a16="http://schemas.microsoft.com/office/drawing/2014/main" id="{F31899B0-0AEA-A187-D3C3-19A0D1DF975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7920000">
            <a:off x="4255502" y="3878851"/>
            <a:ext cx="1734380" cy="1684683"/>
          </a:xfrm>
          <a:prstGeom prst="rect">
            <a:avLst/>
          </a:prstGeom>
        </p:spPr>
      </p:pic>
      <p:pic>
        <p:nvPicPr>
          <p:cNvPr id="19" name="Graphic 18" descr="Arrow Down with solid fill">
            <a:extLst>
              <a:ext uri="{FF2B5EF4-FFF2-40B4-BE49-F238E27FC236}">
                <a16:creationId xmlns:a16="http://schemas.microsoft.com/office/drawing/2014/main" id="{99F69905-EF7E-7516-3560-A532C2F3CFB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6960000">
            <a:off x="3276075" y="1254000"/>
            <a:ext cx="1469335" cy="1485899"/>
          </a:xfrm>
          <a:prstGeom prst="rect">
            <a:avLst/>
          </a:prstGeom>
        </p:spPr>
      </p:pic>
    </p:spTree>
    <p:extLst>
      <p:ext uri="{BB962C8B-B14F-4D97-AF65-F5344CB8AC3E}">
        <p14:creationId xmlns:p14="http://schemas.microsoft.com/office/powerpoint/2010/main" val="1508571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73B1E7-84A8-554B-ACE8-803F6C3EBE05}"/>
              </a:ext>
            </a:extLst>
          </p:cNvPr>
          <p:cNvSpPr>
            <a:spLocks noGrp="1"/>
          </p:cNvSpPr>
          <p:nvPr>
            <p:ph type="title"/>
          </p:nvPr>
        </p:nvSpPr>
        <p:spPr>
          <a:xfrm>
            <a:off x="435894" y="743029"/>
            <a:ext cx="8272212" cy="891540"/>
          </a:xfrm>
        </p:spPr>
        <p:txBody>
          <a:bodyPr>
            <a:normAutofit/>
          </a:bodyPr>
          <a:lstStyle/>
          <a:p>
            <a:r>
              <a:rPr lang="en-US" sz="3200" b="1"/>
              <a:t>Why “snappers”?</a:t>
            </a:r>
          </a:p>
        </p:txBody>
      </p:sp>
      <p:sp>
        <p:nvSpPr>
          <p:cNvPr id="9" name="Rectangle 8">
            <a:extLst>
              <a:ext uri="{FF2B5EF4-FFF2-40B4-BE49-F238E27FC236}">
                <a16:creationId xmlns:a16="http://schemas.microsoft.com/office/drawing/2014/main" id="{241C8C6E-FD77-3A4C-B2EF-C41B364508BA}"/>
              </a:ext>
            </a:extLst>
          </p:cNvPr>
          <p:cNvSpPr/>
          <p:nvPr/>
        </p:nvSpPr>
        <p:spPr>
          <a:xfrm>
            <a:off x="435894" y="1312045"/>
            <a:ext cx="3619271" cy="4524315"/>
          </a:xfrm>
          <a:prstGeom prst="rect">
            <a:avLst/>
          </a:prstGeom>
        </p:spPr>
        <p:txBody>
          <a:bodyPr wrap="square">
            <a:spAutoFit/>
          </a:bodyPr>
          <a:lstStyle/>
          <a:p>
            <a:pPr>
              <a:buClr>
                <a:schemeClr val="accent1"/>
              </a:buClr>
            </a:pPr>
            <a:endParaRPr lang="en-CA"/>
          </a:p>
          <a:p>
            <a:pPr marL="342900" indent="-342900">
              <a:buFont typeface="Arial" panose="020B0604020202020204" pitchFamily="34" charset="0"/>
              <a:buChar char="•"/>
            </a:pPr>
            <a:r>
              <a:rPr lang="en-CA" sz="2000"/>
              <a:t>PROTECTION.</a:t>
            </a:r>
          </a:p>
          <a:p>
            <a:pPr marL="342900" indent="-342900">
              <a:buFont typeface="Arial" panose="020B0604020202020204" pitchFamily="34" charset="0"/>
              <a:buChar char="•"/>
            </a:pPr>
            <a:r>
              <a:rPr lang="en-CA" sz="2000"/>
              <a:t>Cannot fit inside of their shells.</a:t>
            </a:r>
          </a:p>
          <a:p>
            <a:pPr marL="171450" indent="-171450" algn="r">
              <a:buFont typeface="Arial" panose="020B0604020202020204" pitchFamily="34" charset="0"/>
              <a:buChar char="•"/>
            </a:pPr>
            <a:endParaRPr lang="en-CA" sz="1200" i="1"/>
          </a:p>
          <a:p>
            <a:pPr marL="171450" indent="-171450" algn="r">
              <a:buFont typeface="Arial" panose="020B0604020202020204" pitchFamily="34" charset="0"/>
              <a:buChar char="•"/>
            </a:pPr>
            <a:endParaRPr lang="en-CA" sz="1200" i="1"/>
          </a:p>
          <a:p>
            <a:pPr marL="171450" indent="-171450" algn="r">
              <a:buFont typeface="Arial" panose="020B0604020202020204" pitchFamily="34" charset="0"/>
              <a:buChar char="•"/>
            </a:pPr>
            <a:endParaRPr lang="en-CA" sz="1200" i="1"/>
          </a:p>
          <a:p>
            <a:pPr marL="171450" indent="-171450" algn="r">
              <a:buFont typeface="Arial" panose="020B0604020202020204" pitchFamily="34" charset="0"/>
              <a:buChar char="•"/>
            </a:pPr>
            <a:endParaRPr lang="en-CA" sz="1200" i="1"/>
          </a:p>
          <a:p>
            <a:r>
              <a:rPr lang="en-CA" sz="3200" b="1">
                <a:latin typeface="+mj-lt"/>
              </a:rPr>
              <a:t>How big are they?</a:t>
            </a:r>
          </a:p>
          <a:p>
            <a:pPr marL="285750" indent="-285750">
              <a:buFont typeface="Arial" panose="020B0604020202020204" pitchFamily="34" charset="0"/>
              <a:buChar char="•"/>
            </a:pPr>
            <a:endParaRPr lang="en-CA" b="1" i="1"/>
          </a:p>
          <a:p>
            <a:pPr marL="342900" indent="-342900">
              <a:buFont typeface="Arial" panose="020B0604020202020204" pitchFamily="34" charset="0"/>
              <a:buChar char="•"/>
            </a:pPr>
            <a:r>
              <a:rPr lang="en-CA" sz="2000" i="1"/>
              <a:t> </a:t>
            </a:r>
            <a:r>
              <a:rPr lang="en-CA" sz="2000"/>
              <a:t>Up to ~47 cm/18.5 inches in length.</a:t>
            </a:r>
          </a:p>
          <a:p>
            <a:pPr marL="342900" indent="-342900">
              <a:buFont typeface="Arial" panose="020B0604020202020204" pitchFamily="34" charset="0"/>
              <a:buChar char="•"/>
            </a:pPr>
            <a:r>
              <a:rPr lang="en-CA" sz="2000"/>
              <a:t>20 kg/45 pounds (a large bag of potatoes).</a:t>
            </a:r>
            <a:endParaRPr lang="en-CA" sz="3600"/>
          </a:p>
          <a:p>
            <a:pPr marL="171450" indent="-171450">
              <a:buClr>
                <a:schemeClr val="accent1"/>
              </a:buClr>
              <a:buFont typeface="Wingdings" pitchFamily="2" charset="2"/>
              <a:buChar char="§"/>
            </a:pPr>
            <a:endParaRPr lang="en-US" sz="3200" i="1">
              <a:solidFill>
                <a:srgbClr val="404040"/>
              </a:solidFill>
              <a:latin typeface="Arial Nova Light" panose="020B0304020202020204" pitchFamily="34" charset="0"/>
            </a:endParaRPr>
          </a:p>
        </p:txBody>
      </p:sp>
      <p:pic>
        <p:nvPicPr>
          <p:cNvPr id="10" name="Content Placeholder 4">
            <a:extLst>
              <a:ext uri="{FF2B5EF4-FFF2-40B4-BE49-F238E27FC236}">
                <a16:creationId xmlns:a16="http://schemas.microsoft.com/office/drawing/2014/main" id="{61B025D8-5DF4-4D43-8ABF-1520FF2AFC2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47" b="96448" l="1267" r="97333">
                        <a14:foregroundMark x1="1400" y1="91563" x2="5333" y2="96359"/>
                        <a14:foregroundMark x1="5333" y1="96359" x2="17667" y2="95204"/>
                        <a14:foregroundMark x1="17667" y1="95204" x2="50533" y2="99467"/>
                        <a14:foregroundMark x1="50533" y1="99467" x2="84867" y2="98224"/>
                        <a14:foregroundMark x1="84867" y1="98224" x2="96400" y2="92718"/>
                        <a14:foregroundMark x1="96400" y1="92718" x2="98267" y2="78330"/>
                        <a14:foregroundMark x1="98267" y1="78330" x2="92267" y2="80195"/>
                        <a14:foregroundMark x1="92267" y1="80195" x2="84733" y2="86856"/>
                        <a14:foregroundMark x1="84733" y1="86856" x2="62067" y2="95204"/>
                        <a14:foregroundMark x1="62067" y1="95204" x2="1267" y2="91918"/>
                        <a14:foregroundMark x1="88267" y1="99112" x2="93933" y2="98845"/>
                        <a14:foregroundMark x1="93933" y1="98845" x2="96400" y2="92540"/>
                        <a14:foregroundMark x1="96400" y1="92540" x2="92533" y2="87478"/>
                        <a14:foregroundMark x1="92533" y1="87478" x2="91600" y2="87300"/>
                        <a14:foregroundMark x1="88000" y1="90320" x2="85333" y2="97158"/>
                        <a14:foregroundMark x1="85333" y1="97158" x2="90533" y2="96536"/>
                        <a14:foregroundMark x1="90533" y1="96536" x2="90067" y2="89609"/>
                        <a14:foregroundMark x1="90067" y1="89609" x2="86933" y2="89076"/>
                        <a14:foregroundMark x1="94400" y1="79663" x2="98933" y2="75311"/>
                        <a14:foregroundMark x1="98933" y1="75311" x2="99867" y2="98579"/>
                        <a14:foregroundMark x1="99867" y1="98579" x2="94800" y2="96270"/>
                        <a14:foregroundMark x1="94800" y1="96270" x2="94133" y2="80373"/>
                        <a14:foregroundMark x1="96400" y1="78064" x2="98933" y2="85613"/>
                        <a14:foregroundMark x1="98933" y1="85613" x2="99867" y2="99822"/>
                        <a14:foregroundMark x1="99867" y1="99822" x2="97333" y2="91563"/>
                        <a14:foregroundMark x1="97333" y1="91563" x2="96933" y2="77886"/>
                        <a14:backgroundMark x1="1467" y1="88721" x2="24133" y2="91208"/>
                      </a14:backgroundRemoval>
                    </a14:imgEffect>
                  </a14:imgLayer>
                </a14:imgProps>
              </a:ext>
            </a:extLst>
          </a:blip>
          <a:srcRect t="73390"/>
          <a:stretch/>
        </p:blipFill>
        <p:spPr>
          <a:xfrm>
            <a:off x="2494" y="5058587"/>
            <a:ext cx="9139011" cy="1823905"/>
          </a:xfrm>
          <a:prstGeom prst="rect">
            <a:avLst/>
          </a:prstGeom>
        </p:spPr>
      </p:pic>
      <p:pic>
        <p:nvPicPr>
          <p:cNvPr id="1026" name="Picture 2" descr="Nutley's 25kg Paper Potato Sacks Harvest Store Vegetables (Pack of 10):  Amazon.co.uk: Garden &amp; Outdoors">
            <a:extLst>
              <a:ext uri="{FF2B5EF4-FFF2-40B4-BE49-F238E27FC236}">
                <a16:creationId xmlns:a16="http://schemas.microsoft.com/office/drawing/2014/main" id="{F0E164C8-C134-0E4B-8038-952A314ACF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2197" y="3713613"/>
            <a:ext cx="1886138" cy="188613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ainless Steel Straight Ruler, 30cm - Moustache®">
            <a:extLst>
              <a:ext uri="{FF2B5EF4-FFF2-40B4-BE49-F238E27FC236}">
                <a16:creationId xmlns:a16="http://schemas.microsoft.com/office/drawing/2014/main" id="{1322A066-2FD7-5E47-AA8E-29AD74AFC2B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6947" b="36219"/>
          <a:stretch/>
        </p:blipFill>
        <p:spPr bwMode="auto">
          <a:xfrm>
            <a:off x="4776532" y="2768158"/>
            <a:ext cx="2568940" cy="68934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Stainless Steel Straight Ruler, 30cm - Moustache®">
            <a:extLst>
              <a:ext uri="{FF2B5EF4-FFF2-40B4-BE49-F238E27FC236}">
                <a16:creationId xmlns:a16="http://schemas.microsoft.com/office/drawing/2014/main" id="{920E716E-E87C-354A-96C1-5586F763C72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6947" r="53004" b="36219"/>
          <a:stretch/>
        </p:blipFill>
        <p:spPr bwMode="auto">
          <a:xfrm>
            <a:off x="7251500" y="2729974"/>
            <a:ext cx="1274063" cy="7274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anadian Wildlife Federation: Common Snapping Turtle">
            <a:extLst>
              <a:ext uri="{FF2B5EF4-FFF2-40B4-BE49-F238E27FC236}">
                <a16:creationId xmlns:a16="http://schemas.microsoft.com/office/drawing/2014/main" id="{DF7EECBD-2C20-3348-AFC3-D360BE1CAB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70278" y="362414"/>
            <a:ext cx="4353790" cy="249150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3EC9617-E5EC-4B9E-8F33-F7E450FE499B}"/>
              </a:ext>
            </a:extLst>
          </p:cNvPr>
          <p:cNvSpPr txBox="1"/>
          <p:nvPr/>
        </p:nvSpPr>
        <p:spPr>
          <a:xfrm>
            <a:off x="6462805" y="3211286"/>
            <a:ext cx="2316034" cy="246221"/>
          </a:xfrm>
          <a:prstGeom prst="rect">
            <a:avLst/>
          </a:prstGeom>
          <a:noFill/>
        </p:spPr>
        <p:txBody>
          <a:bodyPr wrap="square" rtlCol="0">
            <a:spAutoFit/>
          </a:bodyPr>
          <a:lstStyle/>
          <a:p>
            <a:r>
              <a:rPr lang="en-US" sz="1000"/>
              <a:t>(Photo: Canadian Wildlife Federation)</a:t>
            </a:r>
            <a:endParaRPr lang="en-US"/>
          </a:p>
        </p:txBody>
      </p:sp>
    </p:spTree>
    <p:extLst>
      <p:ext uri="{BB962C8B-B14F-4D97-AF65-F5344CB8AC3E}">
        <p14:creationId xmlns:p14="http://schemas.microsoft.com/office/powerpoint/2010/main" val="16889530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1AFA0-B077-7C41-A3C8-01D70735C860}"/>
              </a:ext>
            </a:extLst>
          </p:cNvPr>
          <p:cNvSpPr>
            <a:spLocks noGrp="1"/>
          </p:cNvSpPr>
          <p:nvPr>
            <p:ph type="title"/>
          </p:nvPr>
        </p:nvSpPr>
        <p:spPr/>
        <p:txBody>
          <a:bodyPr/>
          <a:lstStyle/>
          <a:p>
            <a:r>
              <a:rPr lang="en-US" b="1"/>
              <a:t>Why Are Snappers ‘Vulnerable’?</a:t>
            </a:r>
          </a:p>
        </p:txBody>
      </p:sp>
      <p:sp>
        <p:nvSpPr>
          <p:cNvPr id="3" name="Content Placeholder 2">
            <a:extLst>
              <a:ext uri="{FF2B5EF4-FFF2-40B4-BE49-F238E27FC236}">
                <a16:creationId xmlns:a16="http://schemas.microsoft.com/office/drawing/2014/main" id="{502F5B37-E0A7-9940-A1B2-A1E0B39B365C}"/>
              </a:ext>
            </a:extLst>
          </p:cNvPr>
          <p:cNvSpPr>
            <a:spLocks noGrp="1"/>
          </p:cNvSpPr>
          <p:nvPr>
            <p:ph idx="1"/>
          </p:nvPr>
        </p:nvSpPr>
        <p:spPr>
          <a:xfrm>
            <a:off x="383722" y="1654126"/>
            <a:ext cx="3829049" cy="4351338"/>
          </a:xfrm>
        </p:spPr>
        <p:txBody>
          <a:bodyPr>
            <a:normAutofit/>
          </a:bodyPr>
          <a:lstStyle/>
          <a:p>
            <a:r>
              <a:rPr lang="en-US" sz="2400"/>
              <a:t>Mature very slowly. </a:t>
            </a:r>
          </a:p>
          <a:p>
            <a:r>
              <a:rPr lang="en-US" sz="2400"/>
              <a:t>17-19 years old before they start laying eggs.</a:t>
            </a:r>
          </a:p>
          <a:p>
            <a:r>
              <a:rPr lang="en-US" sz="2400"/>
              <a:t>Must lay 1,400 eggs in her lifetime for </a:t>
            </a:r>
            <a:r>
              <a:rPr lang="en-US" sz="2400" b="1"/>
              <a:t>ONE</a:t>
            </a:r>
            <a:r>
              <a:rPr lang="en-US" sz="2400"/>
              <a:t> offspring to survive.</a:t>
            </a:r>
          </a:p>
          <a:p>
            <a:r>
              <a:rPr lang="en-US" sz="2400"/>
              <a:t>The loss of even a few adult turtles from a population every year is enough to cause that population to decline.</a:t>
            </a:r>
          </a:p>
          <a:p>
            <a:endParaRPr lang="en-US"/>
          </a:p>
        </p:txBody>
      </p:sp>
      <p:pic>
        <p:nvPicPr>
          <p:cNvPr id="4" name="Content Placeholder 4">
            <a:extLst>
              <a:ext uri="{FF2B5EF4-FFF2-40B4-BE49-F238E27FC236}">
                <a16:creationId xmlns:a16="http://schemas.microsoft.com/office/drawing/2014/main" id="{B2DBA495-F88C-9541-AC71-7233117655D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47" b="96448" l="1267" r="97333">
                        <a14:foregroundMark x1="1400" y1="91563" x2="5333" y2="96359"/>
                        <a14:foregroundMark x1="5333" y1="96359" x2="17667" y2="95204"/>
                        <a14:foregroundMark x1="17667" y1="95204" x2="50533" y2="99467"/>
                        <a14:foregroundMark x1="50533" y1="99467" x2="84867" y2="98224"/>
                        <a14:foregroundMark x1="84867" y1="98224" x2="96400" y2="92718"/>
                        <a14:foregroundMark x1="96400" y1="92718" x2="98267" y2="78330"/>
                        <a14:foregroundMark x1="98267" y1="78330" x2="92267" y2="80195"/>
                        <a14:foregroundMark x1="92267" y1="80195" x2="84733" y2="86856"/>
                        <a14:foregroundMark x1="84733" y1="86856" x2="62067" y2="95204"/>
                        <a14:foregroundMark x1="62067" y1="95204" x2="1267" y2="91918"/>
                        <a14:foregroundMark x1="88267" y1="99112" x2="93933" y2="98845"/>
                        <a14:foregroundMark x1="93933" y1="98845" x2="96400" y2="92540"/>
                        <a14:foregroundMark x1="96400" y1="92540" x2="92533" y2="87478"/>
                        <a14:foregroundMark x1="92533" y1="87478" x2="91600" y2="87300"/>
                        <a14:foregroundMark x1="88000" y1="90320" x2="85333" y2="97158"/>
                        <a14:foregroundMark x1="85333" y1="97158" x2="90533" y2="96536"/>
                        <a14:foregroundMark x1="90533" y1="96536" x2="90067" y2="89609"/>
                        <a14:foregroundMark x1="90067" y1="89609" x2="86933" y2="89076"/>
                        <a14:foregroundMark x1="94400" y1="79663" x2="98933" y2="75311"/>
                        <a14:foregroundMark x1="98933" y1="75311" x2="99867" y2="98579"/>
                        <a14:foregroundMark x1="99867" y1="98579" x2="94800" y2="96270"/>
                        <a14:foregroundMark x1="94800" y1="96270" x2="94133" y2="80373"/>
                        <a14:foregroundMark x1="96400" y1="78064" x2="98933" y2="85613"/>
                        <a14:foregroundMark x1="98933" y1="85613" x2="99867" y2="99822"/>
                        <a14:foregroundMark x1="99867" y1="99822" x2="97333" y2="91563"/>
                        <a14:foregroundMark x1="97333" y1="91563" x2="96933" y2="77886"/>
                        <a14:backgroundMark x1="1467" y1="88721" x2="24133" y2="91208"/>
                      </a14:backgroundRemoval>
                    </a14:imgEffect>
                  </a14:imgLayer>
                </a14:imgProps>
              </a:ext>
            </a:extLst>
          </a:blip>
          <a:srcRect t="73390"/>
          <a:stretch/>
        </p:blipFill>
        <p:spPr>
          <a:xfrm>
            <a:off x="4989" y="5093512"/>
            <a:ext cx="9139011" cy="1823905"/>
          </a:xfrm>
          <a:prstGeom prst="rect">
            <a:avLst/>
          </a:prstGeom>
        </p:spPr>
      </p:pic>
      <p:pic>
        <p:nvPicPr>
          <p:cNvPr id="5" name="Content Placeholder 3">
            <a:extLst>
              <a:ext uri="{FF2B5EF4-FFF2-40B4-BE49-F238E27FC236}">
                <a16:creationId xmlns:a16="http://schemas.microsoft.com/office/drawing/2014/main" id="{13EE416B-9BC3-DC40-8C3A-CD06B30EC6FB}"/>
              </a:ext>
            </a:extLst>
          </p:cNvPr>
          <p:cNvPicPr>
            <a:picLocks noChangeAspect="1"/>
          </p:cNvPicPr>
          <p:nvPr/>
        </p:nvPicPr>
        <p:blipFill>
          <a:blip r:embed="rId5"/>
          <a:srcRect/>
          <a:stretch/>
        </p:blipFill>
        <p:spPr>
          <a:xfrm>
            <a:off x="4349650" y="1690689"/>
            <a:ext cx="4462031" cy="3348617"/>
          </a:xfrm>
          <a:prstGeom prst="rect">
            <a:avLst/>
          </a:prstGeom>
        </p:spPr>
      </p:pic>
      <p:pic>
        <p:nvPicPr>
          <p:cNvPr id="5122" name="Picture 2" descr="Grandma clipart hair, Grandma hair Transparent FREE for download on  WebStockReview 2020">
            <a:extLst>
              <a:ext uri="{FF2B5EF4-FFF2-40B4-BE49-F238E27FC236}">
                <a16:creationId xmlns:a16="http://schemas.microsoft.com/office/drawing/2014/main" id="{2E09F03A-D93F-0147-937D-35BBC578CFBE}"/>
              </a:ext>
            </a:extLst>
          </p:cNvPr>
          <p:cNvPicPr>
            <a:picLocks noChangeAspect="1" noChangeArrowheads="1"/>
          </p:cNvPicPr>
          <p:nvPr/>
        </p:nvPicPr>
        <p:blipFill>
          <a:blip r:embed="rId6">
            <a:duotone>
              <a:prstClr val="black"/>
              <a:schemeClr val="bg1">
                <a:tint val="45000"/>
                <a:satMod val="400000"/>
              </a:schemeClr>
            </a:duotone>
            <a:extLst>
              <a:ext uri="{BEBA8EAE-BF5A-486C-A8C5-ECC9F3942E4B}">
                <a14:imgProps xmlns:a14="http://schemas.microsoft.com/office/drawing/2010/main">
                  <a14:imgLayer r:embed="rId7">
                    <a14:imgEffect>
                      <a14:backgroundRemoval t="7059" b="92353" l="1014" r="95946">
                        <a14:foregroundMark x1="6419" y1="75882" x2="6419" y2="75882"/>
                        <a14:foregroundMark x1="1689" y1="70588" x2="1689" y2="70588"/>
                        <a14:foregroundMark x1="6419" y1="92353" x2="6419" y2="92353"/>
                        <a14:foregroundMark x1="38851" y1="13529" x2="38851" y2="13529"/>
                        <a14:foregroundMark x1="59122" y1="8235" x2="59122" y2="8235"/>
                        <a14:foregroundMark x1="89527" y1="74706" x2="89527" y2="74706"/>
                        <a14:foregroundMark x1="92568" y1="78235" x2="92568" y2="78235"/>
                        <a14:foregroundMark x1="94595" y1="78235" x2="94595" y2="78235"/>
                        <a14:foregroundMark x1="95946" y1="82353" x2="95946" y2="82353"/>
                      </a14:backgroundRemoval>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rot="20303648">
            <a:off x="5671767" y="2395519"/>
            <a:ext cx="1817794" cy="110676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Free Grandma Glasses Cliparts, Download Free Clip Art, Free Clip Art on  Clipart Library">
            <a:extLst>
              <a:ext uri="{FF2B5EF4-FFF2-40B4-BE49-F238E27FC236}">
                <a16:creationId xmlns:a16="http://schemas.microsoft.com/office/drawing/2014/main" id="{62A2A3CD-4DE6-C24D-B957-0ED71C42207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5732" b="94904" l="2804" r="96885">
                        <a14:foregroundMark x1="12773" y1="68153" x2="11838" y2="77070"/>
                        <a14:foregroundMark x1="8100" y1="63057" x2="8100" y2="70701"/>
                        <a14:foregroundMark x1="15888" y1="80892" x2="26168" y2="94268"/>
                        <a14:foregroundMark x1="26168" y1="94268" x2="38006" y2="91720"/>
                        <a14:foregroundMark x1="38006" y1="91720" x2="39875" y2="90446"/>
                        <a14:foregroundMark x1="33645" y1="96815" x2="28660" y2="97452"/>
                        <a14:foregroundMark x1="6231" y1="68153" x2="2804" y2="68790"/>
                        <a14:foregroundMark x1="90966" y1="36943" x2="91589" y2="19108"/>
                        <a14:foregroundMark x1="93146" y1="14013" x2="94393" y2="10828"/>
                        <a14:foregroundMark x1="95639" y1="12102" x2="96885" y2="7643"/>
                      </a14:backgroundRemoval>
                    </a14:imgEffect>
                  </a14:imgLayer>
                </a14:imgProps>
              </a:ext>
              <a:ext uri="{28A0092B-C50C-407E-A947-70E740481C1C}">
                <a14:useLocalDpi xmlns:a14="http://schemas.microsoft.com/office/drawing/2010/main" val="0"/>
              </a:ext>
            </a:extLst>
          </a:blip>
          <a:srcRect/>
          <a:stretch>
            <a:fillRect/>
          </a:stretch>
        </p:blipFill>
        <p:spPr bwMode="auto">
          <a:xfrm rot="929650">
            <a:off x="6211735" y="2800682"/>
            <a:ext cx="1484603" cy="726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48318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1AFA0-B077-7C41-A3C8-01D70735C860}"/>
              </a:ext>
            </a:extLst>
          </p:cNvPr>
          <p:cNvSpPr>
            <a:spLocks noGrp="1"/>
          </p:cNvSpPr>
          <p:nvPr>
            <p:ph type="title"/>
          </p:nvPr>
        </p:nvSpPr>
        <p:spPr/>
        <p:txBody>
          <a:bodyPr/>
          <a:lstStyle/>
          <a:p>
            <a:r>
              <a:rPr lang="en-US" b="1"/>
              <a:t>Where Do Snappers Live?</a:t>
            </a:r>
          </a:p>
        </p:txBody>
      </p:sp>
      <p:sp>
        <p:nvSpPr>
          <p:cNvPr id="3" name="Content Placeholder 2">
            <a:extLst>
              <a:ext uri="{FF2B5EF4-FFF2-40B4-BE49-F238E27FC236}">
                <a16:creationId xmlns:a16="http://schemas.microsoft.com/office/drawing/2014/main" id="{502F5B37-E0A7-9940-A1B2-A1E0B39B365C}"/>
              </a:ext>
            </a:extLst>
          </p:cNvPr>
          <p:cNvSpPr>
            <a:spLocks noGrp="1"/>
          </p:cNvSpPr>
          <p:nvPr>
            <p:ph idx="1"/>
          </p:nvPr>
        </p:nvSpPr>
        <p:spPr>
          <a:xfrm>
            <a:off x="628650" y="3151189"/>
            <a:ext cx="7886700" cy="4351338"/>
          </a:xfrm>
        </p:spPr>
        <p:txBody>
          <a:bodyPr/>
          <a:lstStyle/>
          <a:p>
            <a:r>
              <a:rPr lang="en-CA" sz="2400"/>
              <a:t>Slow-moving water with a soft mud bottom and lots of aquatic plants.</a:t>
            </a:r>
          </a:p>
          <a:p>
            <a:endParaRPr lang="en-CA" sz="2400"/>
          </a:p>
          <a:p>
            <a:r>
              <a:rPr lang="en-CA" sz="2400"/>
              <a:t>Ponds, marshes, swamps, river/lake edges, slow-moving streams.</a:t>
            </a:r>
          </a:p>
          <a:p>
            <a:endParaRPr lang="en-CA" sz="2400"/>
          </a:p>
          <a:p>
            <a:r>
              <a:rPr lang="en-CA" sz="2400"/>
              <a:t>Even golf course ponds!</a:t>
            </a:r>
            <a:endParaRPr lang="en-US" sz="2400"/>
          </a:p>
          <a:p>
            <a:endParaRPr lang="en-US"/>
          </a:p>
        </p:txBody>
      </p:sp>
      <p:pic>
        <p:nvPicPr>
          <p:cNvPr id="4" name="Content Placeholder 4">
            <a:extLst>
              <a:ext uri="{FF2B5EF4-FFF2-40B4-BE49-F238E27FC236}">
                <a16:creationId xmlns:a16="http://schemas.microsoft.com/office/drawing/2014/main" id="{B2DBA495-F88C-9541-AC71-7233117655D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47" b="96448" l="1267" r="97333">
                        <a14:foregroundMark x1="1400" y1="91563" x2="5333" y2="96359"/>
                        <a14:foregroundMark x1="5333" y1="96359" x2="17667" y2="95204"/>
                        <a14:foregroundMark x1="17667" y1="95204" x2="50533" y2="99467"/>
                        <a14:foregroundMark x1="50533" y1="99467" x2="84867" y2="98224"/>
                        <a14:foregroundMark x1="84867" y1="98224" x2="96400" y2="92718"/>
                        <a14:foregroundMark x1="96400" y1="92718" x2="98267" y2="78330"/>
                        <a14:foregroundMark x1="98267" y1="78330" x2="92267" y2="80195"/>
                        <a14:foregroundMark x1="92267" y1="80195" x2="84733" y2="86856"/>
                        <a14:foregroundMark x1="84733" y1="86856" x2="62067" y2="95204"/>
                        <a14:foregroundMark x1="62067" y1="95204" x2="1267" y2="91918"/>
                        <a14:foregroundMark x1="88267" y1="99112" x2="93933" y2="98845"/>
                        <a14:foregroundMark x1="93933" y1="98845" x2="96400" y2="92540"/>
                        <a14:foregroundMark x1="96400" y1="92540" x2="92533" y2="87478"/>
                        <a14:foregroundMark x1="92533" y1="87478" x2="91600" y2="87300"/>
                        <a14:foregroundMark x1="88000" y1="90320" x2="85333" y2="97158"/>
                        <a14:foregroundMark x1="85333" y1="97158" x2="90533" y2="96536"/>
                        <a14:foregroundMark x1="90533" y1="96536" x2="90067" y2="89609"/>
                        <a14:foregroundMark x1="90067" y1="89609" x2="86933" y2="89076"/>
                        <a14:foregroundMark x1="94400" y1="79663" x2="98933" y2="75311"/>
                        <a14:foregroundMark x1="98933" y1="75311" x2="99867" y2="98579"/>
                        <a14:foregroundMark x1="99867" y1="98579" x2="94800" y2="96270"/>
                        <a14:foregroundMark x1="94800" y1="96270" x2="94133" y2="80373"/>
                        <a14:foregroundMark x1="96400" y1="78064" x2="98933" y2="85613"/>
                        <a14:foregroundMark x1="98933" y1="85613" x2="99867" y2="99822"/>
                        <a14:foregroundMark x1="99867" y1="99822" x2="97333" y2="91563"/>
                        <a14:foregroundMark x1="97333" y1="91563" x2="96933" y2="77886"/>
                        <a14:backgroundMark x1="1467" y1="88721" x2="24133" y2="91208"/>
                      </a14:backgroundRemoval>
                    </a14:imgEffect>
                  </a14:imgLayer>
                </a14:imgProps>
              </a:ext>
            </a:extLst>
          </a:blip>
          <a:srcRect t="73390"/>
          <a:stretch/>
        </p:blipFill>
        <p:spPr>
          <a:xfrm>
            <a:off x="4989" y="5093512"/>
            <a:ext cx="9139011" cy="1823905"/>
          </a:xfrm>
          <a:prstGeom prst="rect">
            <a:avLst/>
          </a:prstGeom>
        </p:spPr>
      </p:pic>
      <p:pic>
        <p:nvPicPr>
          <p:cNvPr id="5" name="Picture 4" descr="A close up of a sign&#10;&#10;Description automatically generated">
            <a:extLst>
              <a:ext uri="{FF2B5EF4-FFF2-40B4-BE49-F238E27FC236}">
                <a16:creationId xmlns:a16="http://schemas.microsoft.com/office/drawing/2014/main" id="{62318E53-99CE-DD47-8871-F7E3DB9FCD54}"/>
              </a:ext>
            </a:extLst>
          </p:cNvPr>
          <p:cNvPicPr>
            <a:picLocks noChangeAspect="1"/>
          </p:cNvPicPr>
          <p:nvPr/>
        </p:nvPicPr>
        <p:blipFill>
          <a:blip r:embed="rId5"/>
          <a:stretch>
            <a:fillRect/>
          </a:stretch>
        </p:blipFill>
        <p:spPr>
          <a:xfrm>
            <a:off x="0" y="1440000"/>
            <a:ext cx="9144000" cy="1470211"/>
          </a:xfrm>
          <a:prstGeom prst="rect">
            <a:avLst/>
          </a:prstGeom>
        </p:spPr>
      </p:pic>
    </p:spTree>
    <p:extLst>
      <p:ext uri="{BB962C8B-B14F-4D97-AF65-F5344CB8AC3E}">
        <p14:creationId xmlns:p14="http://schemas.microsoft.com/office/powerpoint/2010/main" val="37529882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1AFA0-B077-7C41-A3C8-01D70735C860}"/>
              </a:ext>
            </a:extLst>
          </p:cNvPr>
          <p:cNvSpPr>
            <a:spLocks noGrp="1"/>
          </p:cNvSpPr>
          <p:nvPr>
            <p:ph type="title"/>
          </p:nvPr>
        </p:nvSpPr>
        <p:spPr/>
        <p:txBody>
          <a:bodyPr/>
          <a:lstStyle/>
          <a:p>
            <a:r>
              <a:rPr lang="en-US" b="1"/>
              <a:t>How Do Snappers Stay Warm?</a:t>
            </a:r>
          </a:p>
        </p:txBody>
      </p:sp>
      <p:sp>
        <p:nvSpPr>
          <p:cNvPr id="3" name="Content Placeholder 2">
            <a:extLst>
              <a:ext uri="{FF2B5EF4-FFF2-40B4-BE49-F238E27FC236}">
                <a16:creationId xmlns:a16="http://schemas.microsoft.com/office/drawing/2014/main" id="{502F5B37-E0A7-9940-A1B2-A1E0B39B365C}"/>
              </a:ext>
            </a:extLst>
          </p:cNvPr>
          <p:cNvSpPr>
            <a:spLocks noGrp="1"/>
          </p:cNvSpPr>
          <p:nvPr>
            <p:ph idx="1"/>
          </p:nvPr>
        </p:nvSpPr>
        <p:spPr/>
        <p:txBody>
          <a:bodyPr/>
          <a:lstStyle/>
          <a:p>
            <a:r>
              <a:rPr lang="en-US" sz="2400"/>
              <a:t>Ectotherms – get heat from their environment.</a:t>
            </a:r>
          </a:p>
          <a:p>
            <a:r>
              <a:rPr lang="en-CA" sz="2400"/>
              <a:t>Basking in the sun!</a:t>
            </a:r>
          </a:p>
          <a:p>
            <a:r>
              <a:rPr lang="en-CA" sz="2400"/>
              <a:t>Surface of water, shallow water, logs, rocks, stream banks.</a:t>
            </a:r>
          </a:p>
          <a:p>
            <a:r>
              <a:rPr lang="en-CA" sz="2400"/>
              <a:t>Stop moving when the water temperature drops below 5°C.</a:t>
            </a:r>
          </a:p>
          <a:p>
            <a:endParaRPr lang="en-US"/>
          </a:p>
          <a:p>
            <a:endParaRPr lang="en-US"/>
          </a:p>
        </p:txBody>
      </p:sp>
      <p:pic>
        <p:nvPicPr>
          <p:cNvPr id="4" name="Content Placeholder 4">
            <a:extLst>
              <a:ext uri="{FF2B5EF4-FFF2-40B4-BE49-F238E27FC236}">
                <a16:creationId xmlns:a16="http://schemas.microsoft.com/office/drawing/2014/main" id="{B2DBA495-F88C-9541-AC71-7233117655D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47" b="96448" l="1267" r="97333">
                        <a14:foregroundMark x1="1400" y1="91563" x2="5333" y2="96359"/>
                        <a14:foregroundMark x1="5333" y1="96359" x2="17667" y2="95204"/>
                        <a14:foregroundMark x1="17667" y1="95204" x2="50533" y2="99467"/>
                        <a14:foregroundMark x1="50533" y1="99467" x2="84867" y2="98224"/>
                        <a14:foregroundMark x1="84867" y1="98224" x2="96400" y2="92718"/>
                        <a14:foregroundMark x1="96400" y1="92718" x2="98267" y2="78330"/>
                        <a14:foregroundMark x1="98267" y1="78330" x2="92267" y2="80195"/>
                        <a14:foregroundMark x1="92267" y1="80195" x2="84733" y2="86856"/>
                        <a14:foregroundMark x1="84733" y1="86856" x2="62067" y2="95204"/>
                        <a14:foregroundMark x1="62067" y1="95204" x2="1267" y2="91918"/>
                        <a14:foregroundMark x1="88267" y1="99112" x2="93933" y2="98845"/>
                        <a14:foregroundMark x1="93933" y1="98845" x2="96400" y2="92540"/>
                        <a14:foregroundMark x1="96400" y1="92540" x2="92533" y2="87478"/>
                        <a14:foregroundMark x1="92533" y1="87478" x2="91600" y2="87300"/>
                        <a14:foregroundMark x1="88000" y1="90320" x2="85333" y2="97158"/>
                        <a14:foregroundMark x1="85333" y1="97158" x2="90533" y2="96536"/>
                        <a14:foregroundMark x1="90533" y1="96536" x2="90067" y2="89609"/>
                        <a14:foregroundMark x1="90067" y1="89609" x2="86933" y2="89076"/>
                        <a14:foregroundMark x1="94400" y1="79663" x2="98933" y2="75311"/>
                        <a14:foregroundMark x1="98933" y1="75311" x2="99867" y2="98579"/>
                        <a14:foregroundMark x1="99867" y1="98579" x2="94800" y2="96270"/>
                        <a14:foregroundMark x1="94800" y1="96270" x2="94133" y2="80373"/>
                        <a14:foregroundMark x1="96400" y1="78064" x2="98933" y2="85613"/>
                        <a14:foregroundMark x1="98933" y1="85613" x2="99867" y2="99822"/>
                        <a14:foregroundMark x1="99867" y1="99822" x2="97333" y2="91563"/>
                        <a14:foregroundMark x1="97333" y1="91563" x2="96933" y2="77886"/>
                        <a14:backgroundMark x1="1467" y1="88721" x2="24133" y2="91208"/>
                      </a14:backgroundRemoval>
                    </a14:imgEffect>
                  </a14:imgLayer>
                </a14:imgProps>
              </a:ext>
            </a:extLst>
          </a:blip>
          <a:srcRect t="73390"/>
          <a:stretch/>
        </p:blipFill>
        <p:spPr>
          <a:xfrm>
            <a:off x="4989" y="5093512"/>
            <a:ext cx="9139011" cy="1823905"/>
          </a:xfrm>
          <a:prstGeom prst="rect">
            <a:avLst/>
          </a:prstGeom>
        </p:spPr>
      </p:pic>
      <p:pic>
        <p:nvPicPr>
          <p:cNvPr id="8" name="Graphic 7" descr="Sun with solid fill">
            <a:extLst>
              <a:ext uri="{FF2B5EF4-FFF2-40B4-BE49-F238E27FC236}">
                <a16:creationId xmlns:a16="http://schemas.microsoft.com/office/drawing/2014/main" id="{64B360D1-5A01-0947-B98A-8451E6E69E8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5706" y="3833115"/>
            <a:ext cx="1943099" cy="1943099"/>
          </a:xfrm>
          <a:prstGeom prst="rect">
            <a:avLst/>
          </a:prstGeom>
        </p:spPr>
      </p:pic>
      <p:pic>
        <p:nvPicPr>
          <p:cNvPr id="5" name="Picture 4" descr="Friends of Ontario Snapping Turtles - In The Hills">
            <a:extLst>
              <a:ext uri="{FF2B5EF4-FFF2-40B4-BE49-F238E27FC236}">
                <a16:creationId xmlns:a16="http://schemas.microsoft.com/office/drawing/2014/main" id="{760C9D91-C740-70A7-070D-32D2356E39CF}"/>
              </a:ext>
            </a:extLst>
          </p:cNvPr>
          <p:cNvPicPr>
            <a:picLocks noChangeAspect="1"/>
          </p:cNvPicPr>
          <p:nvPr/>
        </p:nvPicPr>
        <p:blipFill>
          <a:blip r:embed="rId7"/>
          <a:stretch>
            <a:fillRect/>
          </a:stretch>
        </p:blipFill>
        <p:spPr>
          <a:xfrm>
            <a:off x="3502650" y="3766489"/>
            <a:ext cx="3116979" cy="2076350"/>
          </a:xfrm>
          <a:prstGeom prst="rect">
            <a:avLst/>
          </a:prstGeom>
        </p:spPr>
      </p:pic>
      <p:sp>
        <p:nvSpPr>
          <p:cNvPr id="7" name="TextBox 6">
            <a:extLst>
              <a:ext uri="{FF2B5EF4-FFF2-40B4-BE49-F238E27FC236}">
                <a16:creationId xmlns:a16="http://schemas.microsoft.com/office/drawing/2014/main" id="{96E0EAE9-D52D-BD42-D88C-B9FB01A99DB8}"/>
              </a:ext>
            </a:extLst>
          </p:cNvPr>
          <p:cNvSpPr txBox="1"/>
          <p:nvPr/>
        </p:nvSpPr>
        <p:spPr>
          <a:xfrm>
            <a:off x="3432330" y="5616346"/>
            <a:ext cx="3890466"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ea typeface="Calibri"/>
                <a:cs typeface="Calibri"/>
              </a:rPr>
              <a:t>Photo: In The Hills: Friends of Ontario Snapping Turtles</a:t>
            </a:r>
            <a:endParaRPr lang="en-US" sz="800" dirty="0"/>
          </a:p>
        </p:txBody>
      </p:sp>
    </p:spTree>
    <p:extLst>
      <p:ext uri="{BB962C8B-B14F-4D97-AF65-F5344CB8AC3E}">
        <p14:creationId xmlns:p14="http://schemas.microsoft.com/office/powerpoint/2010/main" val="11242848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1AFA0-B077-7C41-A3C8-01D70735C860}"/>
              </a:ext>
            </a:extLst>
          </p:cNvPr>
          <p:cNvSpPr>
            <a:spLocks noGrp="1"/>
          </p:cNvSpPr>
          <p:nvPr>
            <p:ph type="title"/>
          </p:nvPr>
        </p:nvSpPr>
        <p:spPr/>
        <p:txBody>
          <a:bodyPr/>
          <a:lstStyle/>
          <a:p>
            <a:r>
              <a:rPr lang="en-US" b="1" dirty="0"/>
              <a:t>Where Do Snappers Go in the Winter?</a:t>
            </a:r>
          </a:p>
        </p:txBody>
      </p:sp>
      <p:sp>
        <p:nvSpPr>
          <p:cNvPr id="3" name="Content Placeholder 2">
            <a:extLst>
              <a:ext uri="{FF2B5EF4-FFF2-40B4-BE49-F238E27FC236}">
                <a16:creationId xmlns:a16="http://schemas.microsoft.com/office/drawing/2014/main" id="{502F5B37-E0A7-9940-A1B2-A1E0B39B365C}"/>
              </a:ext>
            </a:extLst>
          </p:cNvPr>
          <p:cNvSpPr>
            <a:spLocks noGrp="1"/>
          </p:cNvSpPr>
          <p:nvPr>
            <p:ph idx="1"/>
          </p:nvPr>
        </p:nvSpPr>
        <p:spPr>
          <a:xfrm>
            <a:off x="816429" y="2141536"/>
            <a:ext cx="3137354" cy="4351338"/>
          </a:xfrm>
        </p:spPr>
        <p:txBody>
          <a:bodyPr vert="horz" lIns="91440" tIns="45720" rIns="91440" bIns="45720" rtlCol="0" anchor="t">
            <a:normAutofit/>
          </a:bodyPr>
          <a:lstStyle/>
          <a:p>
            <a:r>
              <a:rPr lang="en-US" sz="2400" dirty="0"/>
              <a:t>Hibernation!</a:t>
            </a:r>
          </a:p>
          <a:p>
            <a:r>
              <a:rPr lang="en-US" sz="2400" dirty="0"/>
              <a:t>Must avoid freezing in the winter.</a:t>
            </a:r>
          </a:p>
          <a:p>
            <a:r>
              <a:rPr lang="en-CA" sz="2400" dirty="0"/>
              <a:t>Water shallow enough to reach surface to breathe, but deep enough so water will not freeze to the bottom.</a:t>
            </a:r>
          </a:p>
          <a:p>
            <a:endParaRPr lang="en-US"/>
          </a:p>
        </p:txBody>
      </p:sp>
      <p:pic>
        <p:nvPicPr>
          <p:cNvPr id="4" name="Content Placeholder 4">
            <a:extLst>
              <a:ext uri="{FF2B5EF4-FFF2-40B4-BE49-F238E27FC236}">
                <a16:creationId xmlns:a16="http://schemas.microsoft.com/office/drawing/2014/main" id="{B2DBA495-F88C-9541-AC71-7233117655D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47" b="96448" l="1267" r="97333">
                        <a14:foregroundMark x1="1400" y1="91563" x2="5333" y2="96359"/>
                        <a14:foregroundMark x1="5333" y1="96359" x2="17667" y2="95204"/>
                        <a14:foregroundMark x1="17667" y1="95204" x2="50533" y2="99467"/>
                        <a14:foregroundMark x1="50533" y1="99467" x2="84867" y2="98224"/>
                        <a14:foregroundMark x1="84867" y1="98224" x2="96400" y2="92718"/>
                        <a14:foregroundMark x1="96400" y1="92718" x2="98267" y2="78330"/>
                        <a14:foregroundMark x1="98267" y1="78330" x2="92267" y2="80195"/>
                        <a14:foregroundMark x1="92267" y1="80195" x2="84733" y2="86856"/>
                        <a14:foregroundMark x1="84733" y1="86856" x2="62067" y2="95204"/>
                        <a14:foregroundMark x1="62067" y1="95204" x2="1267" y2="91918"/>
                        <a14:foregroundMark x1="88267" y1="99112" x2="93933" y2="98845"/>
                        <a14:foregroundMark x1="93933" y1="98845" x2="96400" y2="92540"/>
                        <a14:foregroundMark x1="96400" y1="92540" x2="92533" y2="87478"/>
                        <a14:foregroundMark x1="92533" y1="87478" x2="91600" y2="87300"/>
                        <a14:foregroundMark x1="88000" y1="90320" x2="85333" y2="97158"/>
                        <a14:foregroundMark x1="85333" y1="97158" x2="90533" y2="96536"/>
                        <a14:foregroundMark x1="90533" y1="96536" x2="90067" y2="89609"/>
                        <a14:foregroundMark x1="90067" y1="89609" x2="86933" y2="89076"/>
                        <a14:foregroundMark x1="94400" y1="79663" x2="98933" y2="75311"/>
                        <a14:foregroundMark x1="98933" y1="75311" x2="99867" y2="98579"/>
                        <a14:foregroundMark x1="99867" y1="98579" x2="94800" y2="96270"/>
                        <a14:foregroundMark x1="94800" y1="96270" x2="94133" y2="80373"/>
                        <a14:foregroundMark x1="96400" y1="78064" x2="98933" y2="85613"/>
                        <a14:foregroundMark x1="98933" y1="85613" x2="99867" y2="99822"/>
                        <a14:foregroundMark x1="99867" y1="99822" x2="97333" y2="91563"/>
                        <a14:foregroundMark x1="97333" y1="91563" x2="96933" y2="77886"/>
                        <a14:backgroundMark x1="1467" y1="88721" x2="24133" y2="91208"/>
                      </a14:backgroundRemoval>
                    </a14:imgEffect>
                  </a14:imgLayer>
                </a14:imgProps>
              </a:ext>
            </a:extLst>
          </a:blip>
          <a:srcRect t="73390"/>
          <a:stretch/>
        </p:blipFill>
        <p:spPr>
          <a:xfrm>
            <a:off x="4989" y="5093512"/>
            <a:ext cx="9139011" cy="1823905"/>
          </a:xfrm>
          <a:prstGeom prst="rect">
            <a:avLst/>
          </a:prstGeom>
        </p:spPr>
      </p:pic>
      <p:pic>
        <p:nvPicPr>
          <p:cNvPr id="5" name="Picture 2" descr="Do turtles hibernate? Most do!">
            <a:extLst>
              <a:ext uri="{FF2B5EF4-FFF2-40B4-BE49-F238E27FC236}">
                <a16:creationId xmlns:a16="http://schemas.microsoft.com/office/drawing/2014/main" id="{C1D5A1A3-A95B-E241-865C-C6C15DE49C4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184" r="30714" b="-2"/>
          <a:stretch/>
        </p:blipFill>
        <p:spPr bwMode="auto">
          <a:xfrm>
            <a:off x="4395561" y="1124360"/>
            <a:ext cx="3004457" cy="468453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Nature &amp; You: Many misidentify Oklahoma's common snapping turtle">
            <a:extLst>
              <a:ext uri="{FF2B5EF4-FFF2-40B4-BE49-F238E27FC236}">
                <a16:creationId xmlns:a16="http://schemas.microsoft.com/office/drawing/2014/main" id="{FE7424E1-063A-BB4C-BA8C-097D71D3E59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827" b="97688" l="9966" r="89691">
                        <a14:foregroundMark x1="32646" y1="45665" x2="38832" y2="42775"/>
                        <a14:foregroundMark x1="32302" y1="42775" x2="41581" y2="35838"/>
                        <a14:foregroundMark x1="27148" y1="46243" x2="37113" y2="32370"/>
                        <a14:foregroundMark x1="37113" y1="32370" x2="48797" y2="25434"/>
                        <a14:foregroundMark x1="35395" y1="38150" x2="47079" y2="26590"/>
                        <a14:foregroundMark x1="47079" y1="26590" x2="52234" y2="25434"/>
                        <a14:foregroundMark x1="38488" y1="31214" x2="52047" y2="25911"/>
                        <a14:foregroundMark x1="58763" y1="97688" x2="61168" y2="89595"/>
                        <a14:backgroundMark x1="53608" y1="21965" x2="73540" y2="24277"/>
                        <a14:backgroundMark x1="9966" y1="88439" x2="36082" y2="97688"/>
                        <a14:backgroundMark x1="36082" y1="97688" x2="38144" y2="97688"/>
                        <a14:backgroundMark x1="30584" y1="90751" x2="37801" y2="93642"/>
                        <a14:backgroundMark x1="39519" y1="98266" x2="52577" y2="97688"/>
                        <a14:backgroundMark x1="52577" y1="97688" x2="57045" y2="98844"/>
                        <a14:backgroundMark x1="29210" y1="88439" x2="34021" y2="87861"/>
                        <a14:backgroundMark x1="30241" y1="85549" x2="34708" y2="87283"/>
                      </a14:backgroundRemoval>
                    </a14:imgEffect>
                  </a14:imgLayer>
                </a14:imgProps>
              </a:ext>
              <a:ext uri="{28A0092B-C50C-407E-A947-70E740481C1C}">
                <a14:useLocalDpi xmlns:a14="http://schemas.microsoft.com/office/drawing/2010/main" val="0"/>
              </a:ext>
            </a:extLst>
          </a:blip>
          <a:srcRect/>
          <a:stretch>
            <a:fillRect/>
          </a:stretch>
        </p:blipFill>
        <p:spPr bwMode="auto">
          <a:xfrm>
            <a:off x="4202112" y="3617524"/>
            <a:ext cx="2713265" cy="1613041"/>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Winter Cartoon png download - 720*800 - Free Transparent Hat png Download.  - CleanPNG / KissPNG">
            <a:extLst>
              <a:ext uri="{FF2B5EF4-FFF2-40B4-BE49-F238E27FC236}">
                <a16:creationId xmlns:a16="http://schemas.microsoft.com/office/drawing/2014/main" id="{72543ACB-FF63-2F45-889E-7842D11FE019}"/>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5660" b="94340" l="9664" r="89916">
                        <a14:foregroundMark x1="74790" y1="95283" x2="74790" y2="95283"/>
                        <a14:foregroundMark x1="64286" y1="11321" x2="64286" y2="11321"/>
                        <a14:foregroundMark x1="71008" y1="8019" x2="71008" y2="8019"/>
                        <a14:foregroundMark x1="65966" y1="5660" x2="65966" y2="5660"/>
                        <a14:foregroundMark x1="48319" y1="31604" x2="48319" y2="31604"/>
                        <a14:foregroundMark x1="41597" y1="31604" x2="41597" y2="31604"/>
                        <a14:foregroundMark x1="38655" y1="34906" x2="31933" y2="40094"/>
                        <a14:foregroundMark x1="62185" y1="15566" x2="71008" y2="8491"/>
                        <a14:foregroundMark x1="73529" y1="5660" x2="65966" y2="6132"/>
                      </a14:backgroundRemoval>
                    </a14:imgEffect>
                  </a14:imgLayer>
                </a14:imgProps>
              </a:ext>
              <a:ext uri="{28A0092B-C50C-407E-A947-70E740481C1C}">
                <a14:useLocalDpi xmlns:a14="http://schemas.microsoft.com/office/drawing/2010/main" val="0"/>
              </a:ext>
            </a:extLst>
          </a:blip>
          <a:srcRect/>
          <a:stretch>
            <a:fillRect/>
          </a:stretch>
        </p:blipFill>
        <p:spPr bwMode="auto">
          <a:xfrm rot="21262943">
            <a:off x="5179491" y="4056816"/>
            <a:ext cx="758504" cy="675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1657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23a53053-e599-4cf6-9b07-1d2ef7cccbff" xsi:nil="true"/>
    <SharedWithUsers xmlns="23a53053-e599-4cf6-9b07-1d2ef7cccbff">
      <UserInfo>
        <DisplayName>Megan Burnett</DisplayName>
        <AccountId>766</AccountId>
        <AccountType/>
      </UserInfo>
      <UserInfo>
        <DisplayName>Melissa Walters</DisplayName>
        <AccountId>784</AccountId>
        <AccountType/>
      </UserInfo>
    </SharedWithUsers>
    <lcf76f155ced4ddcb4097134ff3c332f xmlns="63cd3cb2-d9be-4e48-b971-39da545764ff">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39ABCDB05FFAE44BA782682926CEA78" ma:contentTypeVersion="17" ma:contentTypeDescription="Create a new document." ma:contentTypeScope="" ma:versionID="f87a80a76e30138148daab1fac8b3f3c">
  <xsd:schema xmlns:xsd="http://www.w3.org/2001/XMLSchema" xmlns:xs="http://www.w3.org/2001/XMLSchema" xmlns:p="http://schemas.microsoft.com/office/2006/metadata/properties" xmlns:ns2="63cd3cb2-d9be-4e48-b971-39da545764ff" xmlns:ns3="23a53053-e599-4cf6-9b07-1d2ef7cccbff" targetNamespace="http://schemas.microsoft.com/office/2006/metadata/properties" ma:root="true" ma:fieldsID="71a60465400b259fd8b4b258f3595150" ns2:_="" ns3:_="">
    <xsd:import namespace="63cd3cb2-d9be-4e48-b971-39da545764ff"/>
    <xsd:import namespace="23a53053-e599-4cf6-9b07-1d2ef7cccbf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3:SharedWithUsers" minOccurs="0"/>
                <xsd:element ref="ns3:SharedWithDetails" minOccurs="0"/>
                <xsd:element ref="ns2:MediaServiceObjectDetectorVersions" minOccurs="0"/>
                <xsd:element ref="ns2:MediaServiceSearchPropertie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3cd3cb2-d9be-4e48-b971-39da545764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3e200b84-b5be-446c-8886-94649082a7c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3a53053-e599-4cf6-9b07-1d2ef7cccbff"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cdced4a-2e1b-4d4b-888b-75ffecfe92b9}" ma:internalName="TaxCatchAll" ma:showField="CatchAllData" ma:web="23a53053-e599-4cf6-9b07-1d2ef7cccbf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E6FF452-30CB-4DD6-A454-43C7ECC84BAC}">
  <ds:schemaRefs>
    <ds:schemaRef ds:uri="http://schemas.microsoft.com/sharepoint/v3/contenttype/forms"/>
  </ds:schemaRefs>
</ds:datastoreItem>
</file>

<file path=customXml/itemProps2.xml><?xml version="1.0" encoding="utf-8"?>
<ds:datastoreItem xmlns:ds="http://schemas.openxmlformats.org/officeDocument/2006/customXml" ds:itemID="{D70034BA-1461-41AA-9D5E-6D5074AFD97A}">
  <ds:schemaRefs>
    <ds:schemaRef ds:uri="http://purl.org/dc/terms/"/>
    <ds:schemaRef ds:uri="23a53053-e599-4cf6-9b07-1d2ef7cccbff"/>
    <ds:schemaRef ds:uri="http://purl.org/dc/dcmitype/"/>
    <ds:schemaRef ds:uri="http://schemas.openxmlformats.org/package/2006/metadata/core-properties"/>
    <ds:schemaRef ds:uri="http://schemas.microsoft.com/office/2006/documentManagement/types"/>
    <ds:schemaRef ds:uri="http://purl.org/dc/elements/1.1/"/>
    <ds:schemaRef ds:uri="http://www.w3.org/XML/1998/namespace"/>
    <ds:schemaRef ds:uri="http://schemas.microsoft.com/office/infopath/2007/PartnerControls"/>
    <ds:schemaRef ds:uri="5472662b-2ad4-49fb-910e-4a1936a825eb"/>
    <ds:schemaRef ds:uri="http://schemas.microsoft.com/office/2006/metadata/properties"/>
    <ds:schemaRef ds:uri="63cd3cb2-d9be-4e48-b971-39da545764ff"/>
  </ds:schemaRefs>
</ds:datastoreItem>
</file>

<file path=customXml/itemProps3.xml><?xml version="1.0" encoding="utf-8"?>
<ds:datastoreItem xmlns:ds="http://schemas.openxmlformats.org/officeDocument/2006/customXml" ds:itemID="{39D621C1-E69B-4289-A797-060A781273E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3cd3cb2-d9be-4e48-b971-39da545764ff"/>
    <ds:schemaRef ds:uri="23a53053-e599-4cf6-9b07-1d2ef7cccb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172</TotalTime>
  <Words>2009</Words>
  <Application>Microsoft Office PowerPoint</Application>
  <PresentationFormat>On-screen Show (4:3)</PresentationFormat>
  <Paragraphs>217</Paragraphs>
  <Slides>18</Slides>
  <Notes>18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-apple-system</vt:lpstr>
      <vt:lpstr>Arial</vt:lpstr>
      <vt:lpstr>Arial Nova Light</vt:lpstr>
      <vt:lpstr>Calibri</vt:lpstr>
      <vt:lpstr>Calibri Light</vt:lpstr>
      <vt:lpstr>Open Sans</vt:lpstr>
      <vt:lpstr>Wingdings</vt:lpstr>
      <vt:lpstr>Office Theme</vt:lpstr>
      <vt:lpstr>The Common Snapping Turtle</vt:lpstr>
      <vt:lpstr>Which one is the Snapping Turtle? </vt:lpstr>
      <vt:lpstr>PowerPoint Presentation</vt:lpstr>
      <vt:lpstr>Scientific Classification </vt:lpstr>
      <vt:lpstr>Why “snappers”?</vt:lpstr>
      <vt:lpstr>Why Are Snappers ‘Vulnerable’?</vt:lpstr>
      <vt:lpstr>Where Do Snappers Live?</vt:lpstr>
      <vt:lpstr>How Do Snappers Stay Warm?</vt:lpstr>
      <vt:lpstr>Where Do Snappers Go in the Winter?</vt:lpstr>
      <vt:lpstr>What Do Snappers Eat?</vt:lpstr>
      <vt:lpstr>Who Eats Snappers?</vt:lpstr>
      <vt:lpstr>In the Life of a Snapper</vt:lpstr>
      <vt:lpstr>Why Do We Need Turtles?</vt:lpstr>
      <vt:lpstr>Threats to Turtles</vt:lpstr>
      <vt:lpstr>Threats to Turtles</vt:lpstr>
      <vt:lpstr>Threats to Turtles</vt:lpstr>
      <vt:lpstr>If You See A Snapping Turtle</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Common Snapping Turtle</dc:title>
  <dc:creator>Jillian Taylor</dc:creator>
  <cp:lastModifiedBy>Taylor Wilson</cp:lastModifiedBy>
  <cp:revision>316</cp:revision>
  <dcterms:created xsi:type="dcterms:W3CDTF">2020-11-30T16:38:19Z</dcterms:created>
  <dcterms:modified xsi:type="dcterms:W3CDTF">2025-10-23T18:56:32Z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0x010100C39ABCDB05FFAE44BA782682926CEA78</vt:lpwstr>
  </property>
  <property fmtid="{D5CDD505-2E9C-101B-9397-08002B2CF9AE}" pid="3" name="MediaServiceImageTags">
    <vt:lpwstr/>
  </property>
  <property fmtid="{D5CDD505-2E9C-101B-9397-08002B2CF9AE}" pid="4" name="Order">
    <vt:r8>160100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ies>
</file>